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1"/>
  </p:notesMasterIdLst>
  <p:sldIdLst>
    <p:sldId id="256" r:id="rId3"/>
    <p:sldId id="291" r:id="rId4"/>
    <p:sldId id="258" r:id="rId5"/>
    <p:sldId id="259" r:id="rId6"/>
    <p:sldId id="260" r:id="rId7"/>
    <p:sldId id="290" r:id="rId8"/>
    <p:sldId id="261" r:id="rId9"/>
    <p:sldId id="292" r:id="rId10"/>
    <p:sldId id="262" r:id="rId11"/>
    <p:sldId id="263" r:id="rId12"/>
    <p:sldId id="293" r:id="rId13"/>
    <p:sldId id="29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9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8D3FBF-B26F-45CC-B05C-F787DA6D932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D04906-E364-482B-B967-8748C48CFA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626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626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BD284F-CAC9-4B0F-B49F-F8FE7865223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68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5025" y="3921125"/>
            <a:ext cx="4037013" cy="21701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6A32ADA0-11A9-4613-9127-DBDACF07F1F1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813F8119-5906-40DC-A253-1C6C2C17AACE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4838" cy="2168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21125"/>
            <a:ext cx="8224838" cy="21701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E2B39156-E0C9-4CDA-AE2F-00031873BF7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BAA5FE-02A7-4B09-BA6A-143A2B922209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30FC1C-64E5-475E-93E6-D42591A48D1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04982F-2D38-4F90-BC13-F79F5FD53BBD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F640F0-5A00-4195-B888-7C874D9357A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D55434-9716-4126-8443-3D44BEB544A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CA77D8-0098-4045-B887-DC2A56E1C0B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AE4D60-D52C-4D1E-BE04-95D36DBD0BED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25598-5A99-4B04-9DE6-038F1D71572B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FCC5A-ADB5-4A8E-89D6-5CC7F53DBB7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670584-5FE3-457E-9655-26C7E418652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D986D6-7122-4592-BD6F-193C7136FA99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0AAC6-81B6-423E-91EC-A9D377F7D8F9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67638" cy="173196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64039EBA-E6FF-4961-B912-F7C08F78428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1C1BE1-263D-41A4-8F69-36A51703B9EE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16A0F6-AD83-4DF0-BFB5-09B7277B7B4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E59027-6657-4541-BCC3-854C22F1A1C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CF2211-608B-4273-B4E0-90BC48C473D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75919F-0EAA-449F-88EC-C49D85AA3CF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7257AE-356D-4568-A736-1425041E13D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34EBAA-C9CC-4AFD-8064-EC073DC50EF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7240588" cy="1979613"/>
            <a:chOff x="0" y="0"/>
            <a:chExt cx="4561" cy="1247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A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3838DA6A-C54C-4F2D-A2F3-473AA4EBD774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  <p:sldLayoutId id="2147483675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38138" indent="-338138" algn="l" defTabSz="449263" rtl="0" fontAlgn="base">
        <a:spcBef>
          <a:spcPts val="8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8188" indent="-280988" algn="l" defTabSz="449263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FFCC66"/>
        </a:buClr>
        <a:buSzPct val="100000"/>
        <a:buFont typeface="Wingdings" pitchFamily="2" charset="2"/>
        <a:buChar char="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ahoma" pitchFamily="34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ahoma" pitchFamily="34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1FE7BDD-8BAD-40C4-B77A-6B1FF07FB62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67638" cy="173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38138" indent="-338138" algn="l" defTabSz="449263" rtl="0" fontAlgn="base">
        <a:spcBef>
          <a:spcPts val="8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8188" indent="-280988" algn="l" defTabSz="449263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FFCC66"/>
        </a:buClr>
        <a:buSzPct val="100000"/>
        <a:buFont typeface="Wingdings" pitchFamily="2" charset="2"/>
        <a:buChar char="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njameulenbelt.sp.nl/images/huishouden2.jpg" TargetMode="External"/><Relationship Id="rId3" Type="http://schemas.openxmlformats.org/officeDocument/2006/relationships/hyperlink" Target="http://images.google.nl/imgres?imgurl=http://staff.science.uva.nl/~dcslob/lesbrieven/Schedel/geslacht2.jpg&amp;imgrefurl=http://staff.science.uva.nl/~dcslob/lesbrieven/Schedel/schedel.html&amp;h=606&amp;w=400&amp;sz=17&amp;hl=nl&amp;start=37&amp;usg=__cen1x1q0G_ENmlrT-atP1ARnem4=&amp;tbnid=lM9QlrwKJBZdRM:&amp;tbnh=136&amp;tbnw=90&amp;prev=/images?q=man+vrouw+verschillen&amp;start=36&amp;gbv=2&amp;ndsp=18&amp;hl=nl&amp;sa=N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nl/imgres?imgurl=http://www.in10.nl/weblog/img/blogs/3371_manvrouw.jpg&amp;imgrefurl=http://www.in10.nl/weblog/posts/3371-man-versus-vrouw-clich-s-blijven-bestaan-op-internet&amp;h=258&amp;w=255&amp;sz=57&amp;hl=nl&amp;start=115&amp;usg=__573MgRqHtH3Jd6I1NK0YB5bxADc=&amp;tbnid=PIq4LAHbgukGlM:&amp;tbnh=112&amp;tbnw=111&amp;prev=/images?q=man+vrouw+verschillen&amp;start=112&amp;gbv=2&amp;ndsp=20&amp;hl=nl&amp;sa=N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nl/imgres?imgurl=http://82.197.222.58/foto/200706161182024780_63350.jpg&amp;imgrefurl=http://www.blikopnieuws.nl/bericht/59520&amp;h=302&amp;w=400&amp;sz=5&amp;hl=nl&amp;start=5&amp;usg=__-La2H421iQWIeNooemWiPNWZwK4=&amp;tbnid=yCRIeWn0QvaqXM:&amp;tbnh=94&amp;tbnw=124&amp;prev=/images?q=SOA's&amp;gbv=2&amp;hl=nl&amp;sa=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hyperlink" Target="http://mediaprovider.kennisnet.nl/MediaProvider/img/48276.jpe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wetenschappensite.be/assets/natuurwetenschappensite/eenheid/biologie/voortplanting/sperm.gi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66888"/>
            <a:ext cx="7772400" cy="1736725"/>
          </a:xfrm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 err="1" smtClean="0"/>
              <a:t>Hst</a:t>
            </a:r>
            <a:r>
              <a:rPr lang="en-GB" sz="5400" dirty="0" smtClean="0"/>
              <a:t>. 33.1 t/m 33.4</a:t>
            </a:r>
            <a:endParaRPr lang="en-GB" sz="5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895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Geslachtscellen</a:t>
            </a:r>
            <a:endParaRPr lang="en-GB" dirty="0" smtClean="0"/>
          </a:p>
          <a:p>
            <a:pPr marL="0" indent="0" algn="ct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Bevruchting</a:t>
            </a:r>
            <a:endParaRPr lang="en-GB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30000">
                                          <p:val>
                                            <p:strVal val="#ppt_h"/>
                                          </p:val>
                                        </p:tav>
                                        <p:tav tm="4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0000">
                                          <p:val>
                                            <p:strVal val="#ppt_h"/>
                                          </p:val>
                                        </p:tav>
                                        <p:tav tm="6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9900">
                                          <p:val>
                                            <p:strVal val="#ppt_h"/>
                                          </p:val>
                                        </p:tav>
                                        <p:tav tm="80000">
                                          <p:val>
                                            <p:strVal val="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20000">
                                          <p:val>
                                            <p:strVal val="#ppt_y-.5"/>
                                          </p:val>
                                        </p:tav>
                                        <p:tav tm="3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4000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60000">
                                          <p:val>
                                            <p:strVal val="#ppt_y"/>
                                          </p:val>
                                        </p:tav>
                                        <p:tav tm="69900">
                                          <p:val>
                                            <p:strVal val="#ppt_y-.1"/>
                                          </p:val>
                                        </p:tav>
                                        <p:tav tm="8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194920" cy="1143000"/>
          </a:xfrm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Na </a:t>
            </a:r>
            <a:r>
              <a:rPr lang="en-GB" dirty="0"/>
              <a:t>de </a:t>
            </a:r>
            <a:r>
              <a:rPr lang="en-GB" dirty="0" err="1"/>
              <a:t>bevruchting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194920" cy="506916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Bevruchte</a:t>
            </a:r>
            <a:r>
              <a:rPr lang="en-GB" sz="2400" dirty="0"/>
              <a:t> </a:t>
            </a:r>
            <a:r>
              <a:rPr lang="en-GB" sz="2400" dirty="0" err="1"/>
              <a:t>eicel</a:t>
            </a:r>
            <a:r>
              <a:rPr lang="en-GB" sz="2400" dirty="0"/>
              <a:t> = </a:t>
            </a:r>
            <a:r>
              <a:rPr lang="en-GB" sz="2400" b="1" dirty="0"/>
              <a:t>zygote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Meteen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bevruchting</a:t>
            </a:r>
            <a:r>
              <a:rPr lang="en-GB" sz="2400" dirty="0"/>
              <a:t> </a:t>
            </a:r>
            <a:r>
              <a:rPr lang="en-GB" sz="2400" b="1" dirty="0" err="1"/>
              <a:t>deelt</a:t>
            </a:r>
            <a:r>
              <a:rPr lang="en-GB" sz="2400" dirty="0"/>
              <a:t> de </a:t>
            </a:r>
            <a:r>
              <a:rPr lang="en-GB" sz="2400" dirty="0" err="1"/>
              <a:t>eicel</a:t>
            </a:r>
            <a:r>
              <a:rPr lang="en-GB" sz="2400" dirty="0"/>
              <a:t> </a:t>
            </a:r>
            <a:r>
              <a:rPr lang="en-GB" sz="2400" dirty="0" err="1" smtClean="0"/>
              <a:t>zich</a:t>
            </a:r>
            <a:r>
              <a:rPr lang="en-GB" sz="2400" dirty="0" smtClean="0"/>
              <a:t> </a:t>
            </a:r>
            <a:r>
              <a:rPr lang="en-GB" sz="2400" dirty="0" err="1" smtClean="0"/>
              <a:t>zonder</a:t>
            </a:r>
            <a:r>
              <a:rPr lang="en-GB" sz="2400" dirty="0" smtClean="0"/>
              <a:t> 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  <a:r>
              <a:rPr lang="en-GB" sz="2400" dirty="0" err="1" smtClean="0"/>
              <a:t>groeien</a:t>
            </a:r>
            <a:r>
              <a:rPr lang="en-GB" sz="2400" dirty="0" smtClean="0"/>
              <a:t> (</a:t>
            </a:r>
            <a:r>
              <a:rPr lang="en-GB" sz="2400" dirty="0" err="1" smtClean="0"/>
              <a:t>klievingsdelingen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Het </a:t>
            </a:r>
            <a:r>
              <a:rPr lang="en-GB" sz="2400" dirty="0" err="1"/>
              <a:t>klompje</a:t>
            </a:r>
            <a:r>
              <a:rPr lang="en-GB" sz="2400" dirty="0"/>
              <a:t> </a:t>
            </a:r>
            <a:r>
              <a:rPr lang="en-GB" sz="2400" dirty="0" err="1"/>
              <a:t>cellen</a:t>
            </a:r>
            <a:r>
              <a:rPr lang="en-GB" sz="2400" dirty="0"/>
              <a:t> </a:t>
            </a:r>
            <a:r>
              <a:rPr lang="en-GB" sz="2400" dirty="0" err="1"/>
              <a:t>gaat</a:t>
            </a:r>
            <a:r>
              <a:rPr lang="en-GB" sz="2400" dirty="0"/>
              <a:t> door de </a:t>
            </a:r>
            <a:r>
              <a:rPr lang="en-GB" sz="2400" dirty="0" err="1"/>
              <a:t>eileider</a:t>
            </a:r>
            <a:r>
              <a:rPr lang="en-GB" sz="2400" dirty="0"/>
              <a:t> </a:t>
            </a:r>
            <a:r>
              <a:rPr lang="en-GB" sz="2400" b="1" dirty="0" err="1"/>
              <a:t>naar</a:t>
            </a:r>
            <a:r>
              <a:rPr lang="en-GB" sz="2400" b="1" dirty="0"/>
              <a:t> de </a:t>
            </a:r>
            <a:r>
              <a:rPr lang="en-GB" sz="2400" b="1" dirty="0" err="1" smtClean="0"/>
              <a:t>baarmoeder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5-7 </a:t>
            </a:r>
            <a:r>
              <a:rPr lang="en-GB" sz="2400" dirty="0" err="1"/>
              <a:t>dagen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ovulatie</a:t>
            </a:r>
            <a:r>
              <a:rPr lang="en-GB" sz="2400" dirty="0"/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cellen</a:t>
            </a:r>
            <a:r>
              <a:rPr lang="en-GB" sz="2400" dirty="0"/>
              <a:t> </a:t>
            </a:r>
            <a:r>
              <a:rPr lang="en-GB" sz="2400" b="1" dirty="0" err="1"/>
              <a:t>nestelen</a:t>
            </a:r>
            <a:r>
              <a:rPr lang="en-GB" sz="2400" b="1" dirty="0"/>
              <a:t> </a:t>
            </a:r>
            <a:r>
              <a:rPr lang="en-GB" sz="2400" b="1" dirty="0" err="1"/>
              <a:t>zich</a:t>
            </a:r>
            <a:r>
              <a:rPr lang="en-GB" sz="2400" b="1" dirty="0"/>
              <a:t> in</a:t>
            </a:r>
            <a:r>
              <a:rPr lang="en-GB" sz="2400" dirty="0"/>
              <a:t> de </a:t>
            </a:r>
            <a:r>
              <a:rPr lang="en-GB" sz="2400" dirty="0" err="1"/>
              <a:t>slijmvlieslaag</a:t>
            </a:r>
            <a:r>
              <a:rPr lang="en-GB" sz="2400" dirty="0"/>
              <a:t> van de </a:t>
            </a:r>
            <a:r>
              <a:rPr lang="en-GB" sz="2400" dirty="0" err="1"/>
              <a:t>baarmoederwand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Na 3 </a:t>
            </a:r>
            <a:r>
              <a:rPr lang="en-GB" sz="2400" dirty="0" err="1"/>
              <a:t>mnd</a:t>
            </a:r>
            <a:r>
              <a:rPr lang="en-GB" sz="2400" dirty="0"/>
              <a:t>: </a:t>
            </a:r>
            <a:r>
              <a:rPr lang="en-GB" sz="2400" b="1" dirty="0"/>
              <a:t>placenta</a:t>
            </a:r>
            <a:r>
              <a:rPr lang="en-GB" sz="2400" dirty="0"/>
              <a:t> is </a:t>
            </a:r>
            <a:r>
              <a:rPr lang="en-GB" sz="2400" dirty="0" err="1"/>
              <a:t>ontstaan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 dirty="0"/>
              <a:t>+</a:t>
            </a:r>
            <a:r>
              <a:rPr lang="en-GB" sz="2400" dirty="0"/>
              <a:t> 38 </a:t>
            </a:r>
            <a:r>
              <a:rPr lang="en-GB" sz="2400" dirty="0" err="1"/>
              <a:t>weken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bevruchting</a:t>
            </a:r>
            <a:r>
              <a:rPr lang="en-GB" sz="2400" dirty="0"/>
              <a:t>: </a:t>
            </a:r>
            <a:r>
              <a:rPr lang="en-GB" sz="2400" dirty="0" err="1"/>
              <a:t>geboorte</a:t>
            </a:r>
            <a:endParaRPr lang="en-GB" sz="24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      </a:t>
            </a:r>
          </a:p>
          <a:p>
            <a:pPr marL="338138" indent="-338138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1219200" cy="122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140176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225" y="0"/>
            <a:ext cx="3025775" cy="261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060848"/>
            <a:ext cx="1008063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nl-NL" dirty="0" smtClean="0"/>
              <a:t>Vruchtbare dagen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040188" cy="93610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Eicel: blijft 12-24 uur in leven na ovulatie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4041775" cy="93610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Zaadcel: blijft 2-3 dagen in leven na ejaculatie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>
          <a:xfrm>
            <a:off x="539552" y="2492896"/>
            <a:ext cx="8147248" cy="2160241"/>
          </a:xfrm>
        </p:spPr>
        <p:txBody>
          <a:bodyPr/>
          <a:lstStyle/>
          <a:p>
            <a:r>
              <a:rPr lang="nl-NL" dirty="0" smtClean="0"/>
              <a:t>Zaadcellen 2-3 dagen voor ovulatie aanwezig kunnen een eicel bevruchten.</a:t>
            </a:r>
          </a:p>
          <a:p>
            <a:r>
              <a:rPr lang="nl-NL" dirty="0" smtClean="0"/>
              <a:t>Een eicel kan tot 1 dag na ovulatie bevrucht worden.</a:t>
            </a:r>
          </a:p>
          <a:p>
            <a:r>
              <a:rPr lang="nl-NL" dirty="0" smtClean="0"/>
              <a:t>Vruchtbaren dagen: </a:t>
            </a:r>
            <a:r>
              <a:rPr lang="nl-NL" u="sng" dirty="0" smtClean="0">
                <a:solidFill>
                  <a:srgbClr val="00B050"/>
                </a:solidFill>
              </a:rPr>
              <a:t>+</a:t>
            </a:r>
            <a:r>
              <a:rPr lang="nl-NL" dirty="0" smtClean="0">
                <a:solidFill>
                  <a:srgbClr val="00B050"/>
                </a:solidFill>
              </a:rPr>
              <a:t> 3 dagen vóór tot </a:t>
            </a:r>
            <a:r>
              <a:rPr lang="nl-NL" u="sng" dirty="0" smtClean="0">
                <a:solidFill>
                  <a:srgbClr val="00B050"/>
                </a:solidFill>
              </a:rPr>
              <a:t>+</a:t>
            </a:r>
            <a:r>
              <a:rPr lang="nl-NL" dirty="0" smtClean="0">
                <a:solidFill>
                  <a:srgbClr val="00B050"/>
                </a:solidFill>
              </a:rPr>
              <a:t>1 dag na ovulatie</a:t>
            </a:r>
            <a:r>
              <a:rPr lang="nl-NL" dirty="0" smtClean="0"/>
              <a:t> </a:t>
            </a:r>
            <a:r>
              <a:rPr lang="nl-NL" sz="2000" dirty="0" smtClean="0"/>
              <a:t>(ovulatie is op dag 14 van de </a:t>
            </a:r>
            <a:r>
              <a:rPr lang="nl-NL" sz="2000" dirty="0" err="1" smtClean="0"/>
              <a:t>cylcus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pic>
        <p:nvPicPr>
          <p:cNvPr id="101378" name="Picture 2" descr="http://www.erfgooiers.nl/fileadmin/vmbo-tl2/basisstof%206%20th.2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00574"/>
            <a:ext cx="6624736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aan: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Toetsvragen 33.3.4 maken en bespreken</a:t>
            </a:r>
          </a:p>
          <a:p>
            <a:r>
              <a:rPr lang="nl-NL" dirty="0" smtClean="0"/>
              <a:t>Maken via tools&gt; school &gt; hst. 33 h4 &gt; </a:t>
            </a:r>
            <a:r>
              <a:rPr lang="nl-NL" dirty="0" err="1" smtClean="0"/>
              <a:t>meiose</a:t>
            </a:r>
            <a:r>
              <a:rPr lang="nl-NL" dirty="0" smtClean="0"/>
              <a:t>, de theorie begrijpen en nakijken via de site</a:t>
            </a:r>
          </a:p>
          <a:p>
            <a:r>
              <a:rPr lang="nl-NL" dirty="0" smtClean="0"/>
              <a:t>Werkboekje t/m 33.4.3 maken (tot aan hormonale regulatie)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Regeling door hormonen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62463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Hormoonklieren geven hormonen af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   aan het bloed (secretie).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Op een andere plek in het lichaam worden de hormonen ‘opgevangen’ en zorgen daar voor een reactie.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Hormoonklieren die belangrijk zijn bij regelen van voortplanting: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   Hypofyse, cellen in testis, cellen in ovarium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125538"/>
            <a:ext cx="107950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084763"/>
            <a:ext cx="1727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regeling van voortplanting door hormonen: bij de man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85933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De hypofyse maakt FSH en LH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/>
              <a:t>FSH</a:t>
            </a:r>
            <a:r>
              <a:rPr lang="en-GB" sz="2400"/>
              <a:t>: stimuleert vorming van zaadcellen in testis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/>
              <a:t>LH</a:t>
            </a:r>
            <a:r>
              <a:rPr lang="en-GB" sz="2400"/>
              <a:t>: stimuleert vorming van testosteron in testis (door cellen van Leydig). Testosteron stimuleert vorming van zaadcellen.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Veel testosteron remt de afgifte van LH in de hypofyse=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/>
              <a:t>NEGATIEVE TERUGKOPPELING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b="1" u="sng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600200"/>
            <a:ext cx="337185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Invloed van testosteron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71487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1: </a:t>
            </a:r>
            <a:r>
              <a:rPr lang="en-GB" sz="2000" dirty="0" err="1"/>
              <a:t>stimuleert</a:t>
            </a:r>
            <a:r>
              <a:rPr lang="en-GB" sz="2000" dirty="0"/>
              <a:t> de </a:t>
            </a:r>
            <a:r>
              <a:rPr lang="en-GB" sz="2000" dirty="0" err="1"/>
              <a:t>rijping</a:t>
            </a:r>
            <a:r>
              <a:rPr lang="en-GB" sz="2000" dirty="0"/>
              <a:t> van </a:t>
            </a:r>
            <a:r>
              <a:rPr lang="en-GB" sz="2000" dirty="0" err="1"/>
              <a:t>zaadcellen</a:t>
            </a:r>
            <a:r>
              <a:rPr lang="en-GB" sz="2000" dirty="0"/>
              <a:t> in de testis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2: </a:t>
            </a:r>
            <a:r>
              <a:rPr lang="en-GB" sz="2000" dirty="0" err="1"/>
              <a:t>Negatieve</a:t>
            </a:r>
            <a:r>
              <a:rPr lang="en-GB" sz="2000" dirty="0"/>
              <a:t> </a:t>
            </a:r>
            <a:r>
              <a:rPr lang="en-GB" sz="2000" dirty="0" err="1"/>
              <a:t>terugkoppeling</a:t>
            </a:r>
            <a:r>
              <a:rPr lang="en-GB" sz="2000" dirty="0"/>
              <a:t> (</a:t>
            </a:r>
            <a:r>
              <a:rPr lang="en-GB" sz="2000" dirty="0" err="1"/>
              <a:t>remt</a:t>
            </a:r>
            <a:r>
              <a:rPr lang="en-GB" sz="2000" dirty="0"/>
              <a:t> LH </a:t>
            </a:r>
            <a:r>
              <a:rPr lang="en-GB" sz="2000" dirty="0" err="1"/>
              <a:t>productie</a:t>
            </a:r>
            <a:r>
              <a:rPr lang="en-GB" sz="2000" dirty="0"/>
              <a:t> in </a:t>
            </a:r>
            <a:r>
              <a:rPr lang="en-GB" sz="2000" dirty="0" err="1"/>
              <a:t>hypofyse</a:t>
            </a:r>
            <a:r>
              <a:rPr lang="en-GB" sz="2000" dirty="0"/>
              <a:t>)</a:t>
            </a:r>
            <a:r>
              <a:rPr lang="ar-SA" sz="2000" dirty="0">
                <a:cs typeface="Arial" charset="0"/>
              </a:rPr>
              <a:t>‏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3</a:t>
            </a:r>
            <a:r>
              <a:rPr lang="en-GB" sz="2000" dirty="0" smtClean="0"/>
              <a:t>: </a:t>
            </a:r>
            <a:r>
              <a:rPr lang="en-GB" sz="2000" dirty="0" err="1"/>
              <a:t>zorgt</a:t>
            </a:r>
            <a:r>
              <a:rPr lang="en-GB" sz="2000" dirty="0"/>
              <a:t> </a:t>
            </a:r>
            <a:r>
              <a:rPr lang="en-GB" sz="2000" dirty="0" err="1"/>
              <a:t>voor</a:t>
            </a:r>
            <a:r>
              <a:rPr lang="en-GB" sz="2000" dirty="0"/>
              <a:t> de </a:t>
            </a:r>
            <a:r>
              <a:rPr lang="en-GB" sz="2000" dirty="0" err="1"/>
              <a:t>ontwikkling</a:t>
            </a:r>
            <a:r>
              <a:rPr lang="en-GB" sz="2000" dirty="0"/>
              <a:t> van </a:t>
            </a:r>
            <a:r>
              <a:rPr lang="en-GB" sz="2000" dirty="0" err="1"/>
              <a:t>secundaire</a:t>
            </a:r>
            <a:r>
              <a:rPr lang="en-GB" sz="2000" dirty="0"/>
              <a:t> </a:t>
            </a:r>
            <a:r>
              <a:rPr lang="en-GB" sz="2000" dirty="0" err="1"/>
              <a:t>geslachtskenmeren</a:t>
            </a:r>
            <a:r>
              <a:rPr lang="en-GB" sz="2000" dirty="0"/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/>
              <a:t>Zwaardere</a:t>
            </a:r>
            <a:r>
              <a:rPr lang="en-GB" sz="2000" dirty="0"/>
              <a:t> </a:t>
            </a:r>
            <a:r>
              <a:rPr lang="en-GB" sz="2000" dirty="0" err="1"/>
              <a:t>spieren</a:t>
            </a:r>
            <a:r>
              <a:rPr lang="en-GB" sz="2000" dirty="0"/>
              <a:t> en </a:t>
            </a:r>
            <a:r>
              <a:rPr lang="en-GB" sz="2000" dirty="0" err="1"/>
              <a:t>botten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/>
              <a:t>Zware</a:t>
            </a:r>
            <a:r>
              <a:rPr lang="en-GB" sz="2000" dirty="0"/>
              <a:t> stem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/>
              <a:t>Haargroei</a:t>
            </a:r>
            <a:r>
              <a:rPr lang="en-GB" sz="2000" dirty="0"/>
              <a:t> (</a:t>
            </a:r>
            <a:r>
              <a:rPr lang="en-GB" sz="2000" dirty="0" err="1"/>
              <a:t>baard</a:t>
            </a:r>
            <a:r>
              <a:rPr lang="en-GB" sz="2000" dirty="0"/>
              <a:t>, </a:t>
            </a:r>
            <a:r>
              <a:rPr lang="en-GB" sz="2000" dirty="0" err="1"/>
              <a:t>oksel</a:t>
            </a:r>
            <a:r>
              <a:rPr lang="en-GB" sz="2000" dirty="0"/>
              <a:t>, </a:t>
            </a:r>
            <a:r>
              <a:rPr lang="en-GB" sz="2000" dirty="0" err="1"/>
              <a:t>borst</a:t>
            </a:r>
            <a:r>
              <a:rPr lang="en-GB" sz="2000" dirty="0"/>
              <a:t>, </a:t>
            </a:r>
            <a:r>
              <a:rPr lang="en-GB" sz="2000" dirty="0" err="1"/>
              <a:t>schaamhaar</a:t>
            </a:r>
            <a:r>
              <a:rPr lang="en-GB" sz="2000" dirty="0"/>
              <a:t>)</a:t>
            </a:r>
            <a:r>
              <a:rPr lang="ar-SA" sz="2000" dirty="0">
                <a:cs typeface="Arial" charset="0"/>
              </a:rPr>
              <a:t>‏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628775"/>
            <a:ext cx="2857500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437063"/>
            <a:ext cx="2374900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Belangrijke hormonen bij de vrouw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495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De hypofyse maakt </a:t>
            </a:r>
            <a:r>
              <a:rPr lang="en-GB" sz="2000" b="1">
                <a:solidFill>
                  <a:srgbClr val="FFCC66"/>
                </a:solidFill>
              </a:rPr>
              <a:t>FSH</a:t>
            </a:r>
            <a:r>
              <a:rPr lang="en-GB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000" b="1"/>
              <a:t>en </a:t>
            </a:r>
            <a:r>
              <a:rPr lang="en-GB" sz="2000" b="1">
                <a:solidFill>
                  <a:srgbClr val="FFCC66"/>
                </a:solidFill>
              </a:rPr>
              <a:t>LH 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	(</a:t>
            </a:r>
            <a:r>
              <a:rPr lang="en-GB" sz="2000" b="1" u="sng"/>
              <a:t>F</a:t>
            </a:r>
            <a:r>
              <a:rPr lang="en-GB" sz="2000"/>
              <a:t>ollikel </a:t>
            </a:r>
            <a:r>
              <a:rPr lang="en-GB" sz="2000" b="1" u="sng"/>
              <a:t>S</a:t>
            </a:r>
            <a:r>
              <a:rPr lang="en-GB" sz="2000"/>
              <a:t>timulerend </a:t>
            </a:r>
            <a:r>
              <a:rPr lang="en-GB" sz="2000" b="1" u="sng"/>
              <a:t>H</a:t>
            </a:r>
            <a:r>
              <a:rPr lang="en-GB" sz="2000"/>
              <a:t>ormoon en </a:t>
            </a:r>
            <a:r>
              <a:rPr lang="en-GB" sz="2000" b="1" u="sng"/>
              <a:t>L</a:t>
            </a:r>
            <a:r>
              <a:rPr lang="en-GB" sz="2000"/>
              <a:t>uteïniserend </a:t>
            </a:r>
            <a:r>
              <a:rPr lang="en-GB" sz="2000" b="1" u="sng"/>
              <a:t>H</a:t>
            </a:r>
            <a:r>
              <a:rPr lang="en-GB" sz="2000"/>
              <a:t>ormoon)</a:t>
            </a:r>
            <a:r>
              <a:rPr lang="ar-SA" sz="2000">
                <a:cs typeface="Arial" charset="0"/>
              </a:rPr>
              <a:t>‏</a:t>
            </a:r>
            <a:endParaRPr lang="en-GB" sz="200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FSH+LH: stimuleert afgifte van </a:t>
            </a:r>
            <a:r>
              <a:rPr lang="en-GB" sz="2000" b="1">
                <a:solidFill>
                  <a:srgbClr val="FFCC66"/>
                </a:solidFill>
              </a:rPr>
              <a:t>oestrogenen</a:t>
            </a:r>
            <a:r>
              <a:rPr lang="en-GB" sz="2000"/>
              <a:t> (oestron en oestradiol) door de follikels.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Na ovulatie is een follikel een geel lichaam geworden: een geel lichaam maakt </a:t>
            </a:r>
            <a:r>
              <a:rPr lang="en-GB" sz="2000" b="1">
                <a:solidFill>
                  <a:srgbClr val="FFCC66"/>
                </a:solidFill>
              </a:rPr>
              <a:t>progesteron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FFCC66"/>
                </a:solidFill>
              </a:rPr>
              <a:t>HCG</a:t>
            </a:r>
            <a:r>
              <a:rPr lang="en-GB" sz="2000"/>
              <a:t> is alleen aanwezig bij een zwangerschap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30478" t="15120" r="50807"/>
          <a:stretch>
            <a:fillRect/>
          </a:stretch>
        </p:blipFill>
        <p:spPr bwMode="auto">
          <a:xfrm>
            <a:off x="5148263" y="1916113"/>
            <a:ext cx="94932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Invloed van oestrogenen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4958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Oestrogenen zorgen o.a. voor de ontwikkeling van secudaire geslachtskenmerken bij de vrouw:</a:t>
            </a:r>
          </a:p>
          <a:p>
            <a:pPr>
              <a:spcBef>
                <a:spcPts val="6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Ontwikkeling van borsten. </a:t>
            </a:r>
          </a:p>
          <a:p>
            <a:pPr>
              <a:spcBef>
                <a:spcPts val="6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Bekken wordt wijder (bredere heupen)</a:t>
            </a:r>
            <a:r>
              <a:rPr lang="ar-SA" sz="2400">
                <a:cs typeface="Arial" charset="0"/>
              </a:rPr>
              <a:t>‏</a:t>
            </a:r>
            <a:endParaRPr lang="en-GB" sz="2400"/>
          </a:p>
          <a:p>
            <a:pPr>
              <a:spcBef>
                <a:spcPts val="6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Onderhuidse vetlaag</a:t>
            </a:r>
          </a:p>
          <a:p>
            <a:pPr>
              <a:spcBef>
                <a:spcPts val="6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Haargroei: oksel-, schaamhaar.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1600200" cy="290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773238"/>
            <a:ext cx="2374900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Hormonale regeling bij de vrouw</a:t>
            </a:r>
            <a:br>
              <a:rPr lang="en-GB" sz="4000"/>
            </a:br>
            <a:r>
              <a:rPr lang="en-GB" sz="4000"/>
              <a:t>menstruatiecyclus: dag 1-12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21717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Menstruatie cyclus duurt </a:t>
            </a:r>
            <a:r>
              <a:rPr lang="en-GB" sz="2000" u="sng"/>
              <a:t>+</a:t>
            </a:r>
            <a:r>
              <a:rPr lang="en-GB" sz="2000"/>
              <a:t> 28 dagen. 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    (eerste dag menstruatie= dag 1 van de cyclus)</a:t>
            </a:r>
            <a:r>
              <a:rPr lang="ar-SA" sz="2000">
                <a:cs typeface="Arial" charset="0"/>
              </a:rPr>
              <a:t>‏</a:t>
            </a:r>
            <a:endParaRPr lang="en-GB" sz="200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i="1"/>
              <a:t>Dag 1-13:</a:t>
            </a:r>
            <a:r>
              <a:rPr lang="en-GB" sz="2000"/>
              <a:t> hypofyse maakt LH en FSH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u="sng"/>
              <a:t>FSH</a:t>
            </a:r>
            <a:r>
              <a:rPr lang="en-GB" sz="2000"/>
              <a:t>: stimuleert rijping van follikels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u="sng"/>
              <a:t>LH en FSH</a:t>
            </a:r>
            <a:r>
              <a:rPr lang="en-GB" sz="2000"/>
              <a:t>: stimuleren oestrogeenproductie door rijpende follikels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u="sng"/>
              <a:t>Oestrogenen</a:t>
            </a:r>
            <a:r>
              <a:rPr lang="en-GB" sz="2000"/>
              <a:t>: zorgen voor dikkere baarmoederslijmvlieslaag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833813"/>
            <a:ext cx="3024188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789363"/>
            <a:ext cx="4105275" cy="257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Hormonale regeling bij de vrouw</a:t>
            </a:r>
            <a:br>
              <a:rPr lang="en-GB" sz="4000"/>
            </a:br>
            <a:r>
              <a:rPr lang="en-GB" sz="4000"/>
              <a:t>menstruatiecyclus: rondom dag 14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1717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Follikels rijpen verder&gt; maken veel oestrogeen&gt; hypofyse maakt daardoor veel LH&gt; veel LH zorgt voor openbarsten rijp follikel: eicel komt vrij = ovulatie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Dag 14 = ovulatie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933825"/>
            <a:ext cx="4176713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23850" y="190500"/>
            <a:ext cx="8569325" cy="13128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CC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VOORTPLANTINGSSTELSEL </a:t>
            </a:r>
            <a:br>
              <a:rPr lang="en-GB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GB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                          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6911975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Hormonale regeling bij de vrouw.</a:t>
            </a:r>
            <a:br>
              <a:rPr lang="en-GB" sz="4000"/>
            </a:br>
            <a:r>
              <a:rPr lang="en-GB" sz="4000"/>
              <a:t>Menstruatiecyclus: na ovulatie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495800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Na ovulatie (dag 14) zijn er twee mogelijkheden: 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1: geen bevruchting (=ongesteld worden)</a:t>
            </a:r>
            <a:r>
              <a:rPr lang="ar-SA" sz="2800">
                <a:cs typeface="Arial" charset="0"/>
              </a:rPr>
              <a:t>‏</a:t>
            </a:r>
            <a:endParaRPr lang="en-GB" sz="2800"/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2: wel bevruchting (=zwangerschap)</a:t>
            </a:r>
            <a:r>
              <a:rPr lang="ar-SA" sz="2800">
                <a:cs typeface="Arial" charset="0"/>
              </a:rPr>
              <a:t>‏</a:t>
            </a:r>
            <a:endParaRPr lang="en-GB" sz="28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21163"/>
            <a:ext cx="2232025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Na ovulatie:</a:t>
            </a:r>
            <a:br>
              <a:rPr lang="en-GB" sz="4000"/>
            </a:br>
            <a:r>
              <a:rPr lang="en-GB" sz="4000"/>
              <a:t>geen zwangerschap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92442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/>
              <a:t>Geen zwangerschap: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LH zorgt voor ontstaan van geel lichaam (corpus luteum)</a:t>
            </a:r>
            <a:r>
              <a:rPr lang="ar-SA" sz="2000">
                <a:cs typeface="Arial" charset="0"/>
              </a:rPr>
              <a:t>‏</a:t>
            </a:r>
            <a:endParaRPr lang="en-GB" sz="200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LH stimuleert vorming van oestrogenen en progesteron door het gele lichaam.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Progesteron remt de LH en FSH productie in de hypofyse: </a:t>
            </a:r>
            <a:r>
              <a:rPr lang="en-GB" sz="2000" b="1"/>
              <a:t>NEGATIEVE TERUGKOPPELING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Minder LH&gt; gele lichaam verdwijnt (dag 25)&gt; progesteronprocuctie stopt&gt; baarmoederslijmvlies wordt afgestoten: menstruatie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	 (=dag 28)</a:t>
            </a:r>
            <a:r>
              <a:rPr lang="ar-SA" sz="2000">
                <a:cs typeface="Arial" charset="0"/>
              </a:rPr>
              <a:t>‏</a:t>
            </a:r>
            <a:endParaRPr lang="en-GB" sz="200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484313"/>
            <a:ext cx="244792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084763"/>
            <a:ext cx="2592387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Geen zwangerschap: menstruatiecyclus begint opnieuw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6176963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Minder LH, dus: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gele lichaam verdwijnt (dag 25), dus: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progesteronproductie stopt. Gevolg: </a:t>
            </a:r>
          </a:p>
          <a:p>
            <a:pPr>
              <a:lnSpc>
                <a:spcPct val="80000"/>
              </a:lnSpc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baarmoederslijmvlieslaag wordt afgestoten (dag 28)&gt; menstruatie begint (=dag 1)</a:t>
            </a:r>
            <a:r>
              <a:rPr lang="ar-SA">
                <a:cs typeface="Arial" charset="0"/>
              </a:rPr>
              <a:t>‏</a:t>
            </a:r>
            <a:endParaRPr lang="en-GB"/>
          </a:p>
          <a:p>
            <a:pPr>
              <a:lnSpc>
                <a:spcPct val="80000"/>
              </a:lnSpc>
              <a:buFont typeface="Tahoma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Geen negatieve terugkoppeling meer, productie van LH en FSH</a:t>
            </a:r>
          </a:p>
          <a:p>
            <a:pPr>
              <a:lnSpc>
                <a:spcPct val="80000"/>
              </a:lnSpc>
              <a:buFont typeface="Tahom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	komt weerop gang&gt;</a:t>
            </a:r>
          </a:p>
          <a:p>
            <a:pPr>
              <a:lnSpc>
                <a:spcPct val="80000"/>
              </a:lnSpc>
              <a:buFont typeface="Tahom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	nieuw follikel gaat rijpen enz.</a:t>
            </a:r>
          </a:p>
          <a:p>
            <a:pPr>
              <a:lnSpc>
                <a:spcPct val="80000"/>
              </a:lnSpc>
              <a:buFont typeface="Tahom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437063"/>
            <a:ext cx="2592387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Na ovulatie:</a:t>
            </a:r>
            <a:br>
              <a:rPr lang="en-GB" sz="4000"/>
            </a:br>
            <a:r>
              <a:rPr lang="en-GB" sz="4000"/>
              <a:t>wel zwangerschap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541337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u="sng"/>
              <a:t>Wel zwangerschap: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/>
              <a:t>LH zorgt voor ontstaan van geel lichaam (corpus luteum)</a:t>
            </a:r>
            <a:r>
              <a:rPr lang="ar-SA" sz="1600">
                <a:cs typeface="Arial" charset="0"/>
              </a:rPr>
              <a:t>‏</a:t>
            </a:r>
            <a:endParaRPr lang="en-GB" sz="1600"/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/>
              <a:t>LH stimuleert vorming van oestrogenen en progesteron door het gele lichaam.</a:t>
            </a:r>
          </a:p>
          <a:p>
            <a:pPr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/>
              <a:t>Progesteron remt de LH en FSH productie: </a:t>
            </a:r>
            <a:r>
              <a:rPr lang="en-GB" sz="1800"/>
              <a:t>NEGATIEVE TERUGKOPPELING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Minder LH, </a:t>
            </a:r>
            <a:r>
              <a:rPr lang="en-GB" sz="2000" b="1">
                <a:solidFill>
                  <a:srgbClr val="FFCC00"/>
                </a:solidFill>
              </a:rPr>
              <a:t>MAAR </a:t>
            </a:r>
            <a:r>
              <a:rPr lang="en-GB" sz="2000">
                <a:solidFill>
                  <a:srgbClr val="FFCC00"/>
                </a:solidFill>
              </a:rPr>
              <a:t>de productie van progesteron blijft in stand omdat het embryo en daarna de placenta </a:t>
            </a:r>
            <a:r>
              <a:rPr lang="en-GB" sz="2000" b="1">
                <a:solidFill>
                  <a:srgbClr val="FFCC00"/>
                </a:solidFill>
              </a:rPr>
              <a:t>HCG</a:t>
            </a:r>
            <a:r>
              <a:rPr lang="en-GB" sz="2000">
                <a:solidFill>
                  <a:srgbClr val="FFCC00"/>
                </a:solidFill>
              </a:rPr>
              <a:t> maakt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/>
              <a:t>Human Chorion-Gonadotropine houdt het gele lichaam 3 mnd in stand. Daarna maakt de placenta progesteron. Progesteron houdt het baarmoederslijmvlies in stand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/>
          </a:p>
          <a:p>
            <a:pPr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76250"/>
            <a:ext cx="2151062" cy="482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084763"/>
            <a:ext cx="3276600" cy="155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CC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Werking van progesteron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600200"/>
            <a:ext cx="8229600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Progesteron wordt eerst gemaakt door het gele lichaam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 (na 3 mnd. zwangerschap neemt de placenta het over) 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	Progesteron remt de productie van LH en FSH in de hypofyse (negatieve terugkoppeling). 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Tahoma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Progesteron maakt de baarmoeder- slijmvlieslaag dikker en houdt hem in stand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Tahoma" pitchFamily="34" charset="0"/>
              <a:buChar char="-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Progesteron zorgt ervoor dat de melkklieren in de borsten zich gaan ontwikkelen.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Zwanger, of niet?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1717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Met een zwangerschapstest kun je zelf nagaan of je zwanger bent.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/>
              <a:t>Een zwangerschapstest meet of er HCG in de urine zit. HCG is alleen tijdens de eerste maanden van de zwangerschap aanwezig in de urine.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508500"/>
            <a:ext cx="4838700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0963"/>
            <a:ext cx="8228013" cy="15287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Waarom heb je sex?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587875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Omdat je een kind wil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Omdat het een fijn gevoel is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Omdat het goed is voor je relatie.</a:t>
            </a:r>
          </a:p>
          <a:p>
            <a:pPr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  <a:p>
            <a:pPr algn="ctr">
              <a:spcBef>
                <a:spcPts val="10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>
                <a:solidFill>
                  <a:srgbClr val="FFFFCC"/>
                </a:solidFill>
              </a:rPr>
              <a:t>Hetero-, homo- of bisexueel</a:t>
            </a:r>
          </a:p>
          <a:p>
            <a:pPr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Tot welk geslacht voelt iemand zich aangetrokken?</a:t>
            </a:r>
          </a:p>
          <a:p>
            <a:pPr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/>
              <a:t>Ongeveer 5% van de mensen is homosexueel.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00675" y="2519363"/>
            <a:ext cx="2613025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  <a:p>
            <a:pPr marL="1076325" lvl="4" indent="-215900" hangingPunct="0">
              <a:spcBef>
                <a:spcPts val="888"/>
              </a:spcBef>
              <a:spcAft>
                <a:spcPts val="888"/>
              </a:spcAft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60700" y="2879725"/>
            <a:ext cx="1627188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87888" y="1800225"/>
            <a:ext cx="2332037" cy="204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06913" y="1800225"/>
            <a:ext cx="3773487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481513" y="3292475"/>
            <a:ext cx="1809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/>
              <a:t>Verschillen tussen mannen en vrouwen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chemeClr val="bg1"/>
                </a:solidFill>
                <a:effectLst/>
              </a:rPr>
              <a:t>Erfelijk bepaald: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chemeClr val="bg1"/>
                </a:solidFill>
                <a:effectLst/>
              </a:rPr>
              <a:t>	o.a. het lichaam van man en vrouw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chemeClr val="bg1"/>
                </a:solidFill>
                <a:effectLst/>
              </a:rPr>
              <a:t>Cultureel bepaald: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>
                <a:solidFill>
                  <a:schemeClr val="bg1"/>
                </a:solidFill>
                <a:effectLst/>
              </a:rPr>
              <a:t>	meningen over verschillen tussen man e vrouw kunnen verschillen per persoon, groep, land, religie, enz. en kunnen veranderen in de loop van de tijd.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324725" y="1260475"/>
            <a:ext cx="7747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10050" y="3833813"/>
            <a:ext cx="7747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489450" y="3295650"/>
            <a:ext cx="180975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89450" y="3295650"/>
            <a:ext cx="1809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89450" y="3295650"/>
            <a:ext cx="1809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489450" y="3295650"/>
            <a:ext cx="4149725" cy="282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489450" y="3295650"/>
            <a:ext cx="1809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489450" y="3295650"/>
            <a:ext cx="1809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6641" name="Picture 17" descr="geslacht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628775"/>
            <a:ext cx="857250" cy="1295400"/>
          </a:xfrm>
          <a:prstGeom prst="rect">
            <a:avLst/>
          </a:prstGeom>
          <a:noFill/>
        </p:spPr>
      </p:pic>
      <p:pic>
        <p:nvPicPr>
          <p:cNvPr id="26643" name="Picture 19" descr="3371_manvrou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412875"/>
            <a:ext cx="1057275" cy="1066800"/>
          </a:xfrm>
          <a:prstGeom prst="rect">
            <a:avLst/>
          </a:prstGeom>
          <a:noFill/>
        </p:spPr>
      </p:pic>
      <p:pic>
        <p:nvPicPr>
          <p:cNvPr id="26645" name="Picture 21" descr="“Is hier niemand?” - Het Parool: Op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781300"/>
            <a:ext cx="2105025" cy="1895475"/>
          </a:xfrm>
          <a:prstGeom prst="rect">
            <a:avLst/>
          </a:prstGeom>
          <a:noFill/>
        </p:spPr>
      </p:pic>
      <p:pic>
        <p:nvPicPr>
          <p:cNvPr id="26647" name="Picture 23" descr="huishouden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3357563"/>
            <a:ext cx="1133475" cy="819150"/>
          </a:xfrm>
          <a:prstGeom prst="rect">
            <a:avLst/>
          </a:prstGeom>
          <a:noFill/>
        </p:spPr>
      </p:pic>
      <p:pic>
        <p:nvPicPr>
          <p:cNvPr id="26649" name="Picture 25" descr="islamic_woman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4797425"/>
            <a:ext cx="2381250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Seksueel geweld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53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Seksueel geweld komt voor in verschillende gradaties. Van hinderlijk (bv ongewenste intimiteit) tot een misdrijf (bv verkrachting).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 komt vaker voor dan je denkt.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Probeer altijd hulp te vinden.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SOA'S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52816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Sexueel Overdraagbare Aandoeningen (geslachtsziekten)</a:t>
            </a:r>
            <a:r>
              <a:rPr lang="ar-SA">
                <a:cs typeface="Arial" charset="0"/>
              </a:rPr>
              <a:t>‏</a:t>
            </a:r>
            <a:endParaRPr lang="en-GB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Hoe krijg je ze:		Contact met een besmet persoon, waarbij geslachtsorganen, mond of anus bij betrokken zijn.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voorbeelden: gonorroe, syfilis en chlamydia  (bacterien), AIDS (virus)</a:t>
            </a:r>
            <a:r>
              <a:rPr lang="ar-SA">
                <a:cs typeface="Arial" charset="0"/>
              </a:rPr>
              <a:t>‏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Spermatogenese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= </a:t>
            </a:r>
            <a:r>
              <a:rPr lang="en-GB" sz="2800" dirty="0" err="1" smtClean="0"/>
              <a:t>ontwikkeling</a:t>
            </a:r>
            <a:r>
              <a:rPr lang="en-GB" sz="2800" dirty="0" smtClean="0"/>
              <a:t> van </a:t>
            </a:r>
            <a:r>
              <a:rPr lang="en-GB" sz="2800" dirty="0" err="1" smtClean="0"/>
              <a:t>zaadcellen</a:t>
            </a:r>
            <a:endParaRPr lang="en-GB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964113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In </a:t>
            </a:r>
            <a:r>
              <a:rPr lang="en-GB" sz="2400" dirty="0" err="1"/>
              <a:t>teelballen</a:t>
            </a:r>
            <a:r>
              <a:rPr lang="en-GB" sz="2400" dirty="0"/>
              <a:t> (testes) </a:t>
            </a:r>
            <a:r>
              <a:rPr lang="en-GB" sz="2400" dirty="0" err="1"/>
              <a:t>zitten</a:t>
            </a:r>
            <a:r>
              <a:rPr lang="en-GB" sz="2400" dirty="0"/>
              <a:t> </a:t>
            </a:r>
            <a:r>
              <a:rPr lang="en-GB" sz="2400" dirty="0" err="1"/>
              <a:t>zaadkanaaltjes</a:t>
            </a:r>
            <a:endParaRPr lang="en-GB" sz="2400" dirty="0"/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In de wand van  </a:t>
            </a:r>
            <a:r>
              <a:rPr lang="en-GB" sz="2400" dirty="0" err="1"/>
              <a:t>zaadkanaaltjes</a:t>
            </a:r>
            <a:r>
              <a:rPr lang="en-GB" sz="2400" dirty="0"/>
              <a:t> </a:t>
            </a:r>
            <a:r>
              <a:rPr lang="en-GB" sz="2400" dirty="0" err="1"/>
              <a:t>delen</a:t>
            </a:r>
            <a:r>
              <a:rPr lang="en-GB" sz="2400" dirty="0"/>
              <a:t> </a:t>
            </a:r>
            <a:r>
              <a:rPr lang="en-GB" sz="2400" dirty="0" err="1"/>
              <a:t>zaadcelmoedercellen</a:t>
            </a:r>
            <a:r>
              <a:rPr lang="en-GB" sz="2400" dirty="0"/>
              <a:t> </a:t>
            </a:r>
            <a:r>
              <a:rPr lang="en-GB" sz="2400" dirty="0" err="1"/>
              <a:t>zich</a:t>
            </a:r>
            <a:r>
              <a:rPr lang="en-GB" sz="2400" dirty="0"/>
              <a:t> </a:t>
            </a:r>
            <a:r>
              <a:rPr lang="en-GB" sz="2400" dirty="0" err="1" smtClean="0"/>
              <a:t>continu</a:t>
            </a:r>
            <a:r>
              <a:rPr lang="en-GB" sz="2400" dirty="0" smtClean="0"/>
              <a:t> door </a:t>
            </a:r>
            <a:r>
              <a:rPr lang="en-GB" sz="2400" u="sng" dirty="0" err="1" smtClean="0"/>
              <a:t>mitose</a:t>
            </a:r>
            <a:r>
              <a:rPr lang="en-GB" sz="2400" dirty="0" smtClean="0"/>
              <a:t>. </a:t>
            </a:r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deel</a:t>
            </a:r>
            <a:r>
              <a:rPr lang="en-GB" sz="2400" dirty="0" smtClean="0"/>
              <a:t> van de </a:t>
            </a:r>
            <a:r>
              <a:rPr lang="en-GB" sz="2400" dirty="0" err="1"/>
              <a:t>nieuwe</a:t>
            </a:r>
            <a:r>
              <a:rPr lang="en-GB" sz="2400" dirty="0"/>
              <a:t> </a:t>
            </a:r>
            <a:r>
              <a:rPr lang="en-GB" sz="2400" dirty="0" err="1"/>
              <a:t>cellen</a:t>
            </a:r>
            <a:r>
              <a:rPr lang="en-GB" sz="2400" dirty="0"/>
              <a:t> </a:t>
            </a:r>
            <a:r>
              <a:rPr lang="en-GB" sz="2400" dirty="0" err="1" smtClean="0"/>
              <a:t>ondergaat</a:t>
            </a:r>
            <a:r>
              <a:rPr lang="en-GB" sz="2400" dirty="0" smtClean="0"/>
              <a:t> </a:t>
            </a:r>
            <a:r>
              <a:rPr lang="en-GB" sz="2400" u="sng" dirty="0" err="1" smtClean="0"/>
              <a:t>meiose</a:t>
            </a:r>
            <a:endParaRPr lang="en-GB" sz="2400" u="sng" dirty="0" smtClean="0"/>
          </a:p>
          <a:p>
            <a:pPr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	en </a:t>
            </a:r>
            <a:r>
              <a:rPr lang="en-GB" sz="2400" dirty="0" err="1" smtClean="0"/>
              <a:t>ontwikkelt</a:t>
            </a:r>
            <a:r>
              <a:rPr lang="en-GB" sz="2400" dirty="0" smtClean="0"/>
              <a:t> </a:t>
            </a:r>
            <a:r>
              <a:rPr lang="en-GB" sz="2400" dirty="0" err="1" smtClean="0"/>
              <a:t>zich</a:t>
            </a:r>
            <a:r>
              <a:rPr lang="en-GB" sz="2400" dirty="0" smtClean="0"/>
              <a:t> tot </a:t>
            </a:r>
            <a:r>
              <a:rPr lang="en-GB" sz="2400" dirty="0" err="1" smtClean="0"/>
              <a:t>rijpe</a:t>
            </a:r>
            <a:r>
              <a:rPr lang="en-GB" sz="2400" dirty="0" smtClean="0"/>
              <a:t> </a:t>
            </a:r>
            <a:r>
              <a:rPr lang="en-GB" sz="2400" dirty="0" err="1" smtClean="0"/>
              <a:t>zaadcellen</a:t>
            </a:r>
            <a:endParaRPr lang="en-GB" sz="2400" dirty="0" smtClean="0"/>
          </a:p>
          <a:p>
            <a:pPr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/>
              <a:t>Spermacellen</a:t>
            </a:r>
            <a:r>
              <a:rPr lang="en-GB" sz="2400" dirty="0" smtClean="0"/>
              <a:t> </a:t>
            </a:r>
            <a:r>
              <a:rPr lang="en-GB" sz="2400" dirty="0" err="1" smtClean="0"/>
              <a:t>bevatten</a:t>
            </a:r>
            <a:r>
              <a:rPr lang="en-GB" sz="2400" dirty="0" smtClean="0"/>
              <a:t> 23 </a:t>
            </a:r>
            <a:r>
              <a:rPr lang="en-GB" sz="2400" dirty="0" err="1" smtClean="0"/>
              <a:t>chromosomen</a:t>
            </a:r>
            <a:r>
              <a:rPr lang="en-GB" sz="2400" dirty="0" smtClean="0"/>
              <a:t> </a:t>
            </a:r>
            <a:r>
              <a:rPr lang="en-GB" sz="2400" dirty="0" err="1" smtClean="0"/>
              <a:t>i.p.v</a:t>
            </a:r>
            <a:r>
              <a:rPr lang="en-GB" sz="2400" dirty="0" smtClean="0"/>
              <a:t>. 46</a:t>
            </a:r>
            <a:endParaRPr lang="en-GB" sz="2800" b="1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648200" y="1600200"/>
            <a:ext cx="4038600" cy="2849563"/>
            <a:chOff x="2928" y="1008"/>
            <a:chExt cx="2544" cy="1795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200" y="1008"/>
              <a:ext cx="1272" cy="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338138" indent="-338138">
                <a:buClr>
                  <a:srgbClr val="FFCC66"/>
                </a:buClr>
                <a:buSzPct val="80000"/>
                <a:buFont typeface="Wingdings" pitchFamily="2" charset="2"/>
                <a:buNone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</a:pPr>
              <a:r>
                <a:rPr lang="en-GB" sz="800">
                  <a:solidFill>
                    <a:srgbClr val="FFFFFF"/>
                  </a:solidFill>
                  <a:latin typeface="Tahoma" pitchFamily="34" charset="0"/>
                </a:rPr>
                <a:t>  </a:t>
              </a:r>
              <a:r>
                <a:rPr lang="en-GB" sz="16500">
                  <a:solidFill>
                    <a:srgbClr val="FFFFFF"/>
                  </a:solidFill>
                  <a:latin typeface="Tahoma" pitchFamily="34" charset="0"/>
                </a:rPr>
                <a:t> </a:t>
              </a:r>
              <a:r>
                <a:rPr lang="en-GB" sz="800">
                  <a:solidFill>
                    <a:srgbClr val="FFFFFF"/>
                  </a:solidFill>
                  <a:latin typeface="Tahom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928" y="1008"/>
              <a:ext cx="1272" cy="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338138" indent="-338138">
                <a:buClr>
                  <a:srgbClr val="FFCC66"/>
                </a:buClr>
                <a:buSzPct val="80000"/>
                <a:buFont typeface="Wingdings" pitchFamily="2" charset="2"/>
                <a:buNone/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</a:pPr>
              <a:r>
                <a:rPr lang="en-GB" sz="800">
                  <a:solidFill>
                    <a:srgbClr val="FFFFFF"/>
                  </a:solidFill>
                  <a:latin typeface="Tahoma" pitchFamily="34" charset="0"/>
                </a:rPr>
                <a:t>  </a:t>
              </a:r>
              <a:r>
                <a:rPr lang="en-GB" sz="16400">
                  <a:solidFill>
                    <a:srgbClr val="FFFFFF"/>
                  </a:solidFill>
                  <a:latin typeface="Tahoma" pitchFamily="34" charset="0"/>
                </a:rPr>
                <a:t> </a:t>
              </a:r>
              <a:r>
                <a:rPr lang="en-GB" sz="800">
                  <a:solidFill>
                    <a:srgbClr val="FFFFFF"/>
                  </a:solidFill>
                  <a:latin typeface="Tahom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928" y="1008"/>
              <a:ext cx="2544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928" y="2803"/>
              <a:ext cx="2544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2928" y="1008"/>
              <a:ext cx="1" cy="179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5472" y="1008"/>
              <a:ext cx="1" cy="179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238500" cy="225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2416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SOA’s:</a:t>
            </a:r>
            <a:br>
              <a:rPr lang="nl-NL"/>
            </a:br>
            <a:r>
              <a:rPr lang="nl-NL"/>
              <a:t>hoe voorkom je ze?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</a:pPr>
            <a:r>
              <a:rPr lang="nl-NL">
                <a:solidFill>
                  <a:schemeClr val="bg1"/>
                </a:solidFill>
                <a:effectLst/>
              </a:rPr>
              <a:t>Gebruik een condoom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</a:pPr>
            <a:r>
              <a:rPr lang="nl-NL">
                <a:solidFill>
                  <a:schemeClr val="bg1"/>
                </a:solidFill>
                <a:effectLst/>
              </a:rPr>
              <a:t>Bij twijfel geen risico nemen.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</a:pPr>
            <a:r>
              <a:rPr lang="nl-NL">
                <a:solidFill>
                  <a:schemeClr val="bg1"/>
                </a:solidFill>
                <a:effectLst/>
              </a:rPr>
              <a:t>Laat je testen als je het nodig vindt.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Char char="§"/>
            </a:pPr>
            <a:endParaRPr lang="nl-NL">
              <a:solidFill>
                <a:schemeClr val="bg1"/>
              </a:solidFill>
              <a:effectLst/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00000"/>
              <a:buFont typeface="Times New Roman" pitchFamily="18" charset="0"/>
              <a:buNone/>
            </a:pPr>
            <a:endParaRPr lang="nl-NL">
              <a:solidFill>
                <a:schemeClr val="bg1"/>
              </a:solidFill>
              <a:effectLst/>
            </a:endParaRPr>
          </a:p>
        </p:txBody>
      </p:sp>
      <p:pic>
        <p:nvPicPr>
          <p:cNvPr id="75786" name="Picture 10" descr="200706161182024780_63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73238"/>
            <a:ext cx="1181100" cy="895350"/>
          </a:xfrm>
          <a:prstGeom prst="rect">
            <a:avLst/>
          </a:prstGeom>
          <a:noFill/>
        </p:spPr>
      </p:pic>
      <p:pic>
        <p:nvPicPr>
          <p:cNvPr id="75788" name="Picture 12" descr="482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708275"/>
            <a:ext cx="2039938" cy="302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Chlamydia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6900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Chlamydia is de meest voorkomende SOA in Nederland.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Bacterie zit in urinebuis en baarmoederhals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Veroorzaakt vaak geen symptomen, maar is dan toch overdraagbaar (besmettelijk).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Symptomen: ontsteking urinebuis of baar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moederhals.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Met penicilline kom je er vanaf.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AIDS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53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Acquired Immuno Deficiency Syndrome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Immuunsysteem is aangetast, verschillende ziektes worden niet meer afgeweerd.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AIDS wordt veroorzaakt door het HIV virus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Seropositief: wel besmet met het HIV virus, maar (nog) geen symptomen van AIDS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8588"/>
            <a:ext cx="8228013" cy="14351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Besmetting door AIDS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50784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 virus zit in </a:t>
            </a:r>
            <a:r>
              <a:rPr lang="en-GB" u="sng"/>
              <a:t>bloed, sperma</a:t>
            </a:r>
            <a:r>
              <a:rPr lang="en-GB"/>
              <a:t>, vaginaal vocht, voorvocht en moedermelk.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Je kunt alleen besmet raken als je dit vocht binnenkrijgt.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Meestal door onveilige seks, onveilige bloedtransfusie (soms in ontwikkelings landen), drugsgebruikers die elkaars naalden gebruiken, tijdens zwangerschap en bevalling en borstvoeding kan een besmette moeder het kind infecteren.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Gevaarlijke ziekte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53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HIV virus is moeilijk te bestrijden, want het veranderd steeds een beetje.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 beste werkt daarom een cocktail van verschillende medicijnen.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 slikken van die medicijnen is zwaar.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De levensvooruitzichten worden langzaam wat beter, maar AIDS is nog steeds niet te genezen.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Geboorteregeling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6900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Anticonceptie = voorkomen van bevruchting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Zonder hulpmiddelen: periodieke onthouding, coïtus interruptus. (onveilig!)</a:t>
            </a:r>
            <a:r>
              <a:rPr lang="ar-SA">
                <a:cs typeface="Arial" charset="0"/>
              </a:rPr>
              <a:t>‏</a:t>
            </a:r>
            <a:endParaRPr lang="en-GB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De pil (en andere hormonale middelen)</a:t>
            </a:r>
            <a:r>
              <a:rPr lang="ar-SA">
                <a:cs typeface="Arial" charset="0"/>
              </a:rPr>
              <a:t>‏</a:t>
            </a:r>
            <a:endParaRPr lang="en-GB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Het condoom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Overige middelen: pessarium, spiraaltje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sterilisatie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Onveilige methode 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5667375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u="sng"/>
              <a:t>Periodieke onthouding</a:t>
            </a:r>
            <a:r>
              <a:rPr lang="en-GB"/>
              <a:t>: Geen sex op vruchtbare dagen.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Eicel blijft leven tot 12 uur na ovulatie. Zaadcel blijft leven tot 3 dagen na zaadlozing.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Er is kans op bevruchting als je vrijt 3 dagen voor ovulatie en 1/2 dag erna. (vruchtbare periode).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Moment van ovulatie is te bepalen door het meten van de lichaamstemperatuur. (niet erg betrouwbaar)</a:t>
            </a:r>
            <a:r>
              <a:rPr lang="ar-SA">
                <a:cs typeface="Arial" charset="0"/>
              </a:rPr>
              <a:t>‏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Onveilige methode 2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5313"/>
          </a:xfrm>
          <a:ln/>
        </p:spPr>
        <p:txBody>
          <a:bodyPr lIns="0" tIns="0" rIns="0" bIns="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u="sng"/>
              <a:t>Coïtus interruptus</a:t>
            </a:r>
            <a:r>
              <a:rPr lang="en-GB"/>
              <a:t>: terugtrekken voor de zaadlozing.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Onveilig omdat voorvocht ook spermacellen bevat.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Veel zelfbeheersing is noodzakelijk.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De pil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8013" cy="4405313"/>
          </a:xfrm>
          <a:ln/>
        </p:spPr>
        <p:txBody>
          <a:bodyPr lIns="0" tIns="0" rIns="0" bIns="0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/>
              <a:t>VOORTPLANTINGSSTELSEL VROUW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80645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Oögenese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= </a:t>
            </a:r>
            <a:r>
              <a:rPr lang="en-GB" sz="3200" dirty="0" err="1" smtClean="0"/>
              <a:t>ontwikkeling</a:t>
            </a:r>
            <a:r>
              <a:rPr lang="en-GB" sz="3200" dirty="0" smtClean="0"/>
              <a:t> van </a:t>
            </a:r>
            <a:r>
              <a:rPr lang="en-GB" sz="3200" dirty="0" err="1" smtClean="0"/>
              <a:t>eicellen</a:t>
            </a:r>
            <a:endParaRPr lang="en-GB" sz="32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5425" cy="3052936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In </a:t>
            </a:r>
            <a:r>
              <a:rPr lang="en-GB" sz="2400" dirty="0" err="1"/>
              <a:t>ovaria</a:t>
            </a:r>
            <a:r>
              <a:rPr lang="en-GB" sz="2400" dirty="0"/>
              <a:t> </a:t>
            </a:r>
            <a:r>
              <a:rPr lang="en-GB" sz="2400" dirty="0" err="1"/>
              <a:t>liggen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de </a:t>
            </a:r>
            <a:r>
              <a:rPr lang="en-GB" sz="2400" dirty="0" err="1"/>
              <a:t>geboorte</a:t>
            </a:r>
            <a:r>
              <a:rPr lang="en-GB" sz="2400" dirty="0"/>
              <a:t> </a:t>
            </a:r>
            <a:r>
              <a:rPr lang="en-GB" sz="2400" dirty="0" err="1"/>
              <a:t>alle</a:t>
            </a:r>
            <a:r>
              <a:rPr lang="en-GB" sz="2400" dirty="0"/>
              <a:t> </a:t>
            </a:r>
            <a:r>
              <a:rPr lang="en-GB" sz="2400" dirty="0" err="1"/>
              <a:t>eicellen</a:t>
            </a:r>
            <a:r>
              <a:rPr lang="en-GB" sz="2400" dirty="0"/>
              <a:t> al </a:t>
            </a:r>
            <a:r>
              <a:rPr lang="en-GB" sz="2400" dirty="0" err="1"/>
              <a:t>klaar</a:t>
            </a:r>
            <a:r>
              <a:rPr lang="en-GB" sz="2400" dirty="0" smtClean="0"/>
              <a:t>. </a:t>
            </a:r>
            <a:r>
              <a:rPr lang="en-GB" sz="2400" dirty="0" err="1" smtClean="0"/>
              <a:t>Ze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in het embryo al </a:t>
            </a:r>
            <a:r>
              <a:rPr lang="en-GB" sz="2400" dirty="0" err="1" smtClean="0"/>
              <a:t>begonnen</a:t>
            </a:r>
            <a:r>
              <a:rPr lang="en-GB" sz="2400" dirty="0" smtClean="0"/>
              <a:t> met </a:t>
            </a:r>
            <a:r>
              <a:rPr lang="en-GB" sz="2400" dirty="0" err="1" smtClean="0"/>
              <a:t>meiose</a:t>
            </a:r>
            <a:r>
              <a:rPr lang="en-GB" sz="2400" dirty="0" smtClean="0"/>
              <a:t> 1, </a:t>
            </a:r>
            <a:r>
              <a:rPr lang="en-GB" sz="2400" dirty="0" err="1" smtClean="0"/>
              <a:t>maar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nu in </a:t>
            </a:r>
            <a:r>
              <a:rPr lang="en-GB" sz="2400" dirty="0" err="1"/>
              <a:t>rusttoestand</a:t>
            </a:r>
            <a:r>
              <a:rPr lang="en-GB" sz="2400" dirty="0"/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/>
              <a:t>Cellaag</a:t>
            </a:r>
            <a:r>
              <a:rPr lang="en-GB" sz="2400" dirty="0" smtClean="0"/>
              <a:t> </a:t>
            </a:r>
            <a:r>
              <a:rPr lang="en-GB" sz="2400" dirty="0" err="1" smtClean="0"/>
              <a:t>om</a:t>
            </a:r>
            <a:r>
              <a:rPr lang="en-GB" sz="2400" dirty="0" smtClean="0"/>
              <a:t> de </a:t>
            </a:r>
            <a:r>
              <a:rPr lang="en-GB" sz="2400" dirty="0" err="1" smtClean="0"/>
              <a:t>eicel</a:t>
            </a:r>
            <a:r>
              <a:rPr lang="en-GB" sz="2400" dirty="0" smtClean="0"/>
              <a:t> </a:t>
            </a:r>
            <a:r>
              <a:rPr lang="en-GB" sz="2400" dirty="0" err="1" smtClean="0"/>
              <a:t>heen</a:t>
            </a:r>
            <a:r>
              <a:rPr lang="en-GB" sz="2400" dirty="0" smtClean="0"/>
              <a:t> = </a:t>
            </a:r>
            <a:r>
              <a:rPr lang="en-GB" sz="2400" dirty="0" err="1" smtClean="0"/>
              <a:t>follikel</a:t>
            </a:r>
            <a:endParaRPr lang="en-GB" sz="2400" dirty="0" smtClean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355976" y="4149080"/>
            <a:ext cx="4325045" cy="23307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Tussen</a:t>
            </a:r>
            <a:r>
              <a:rPr lang="en-GB" dirty="0" smtClean="0"/>
              <a:t> </a:t>
            </a:r>
            <a:r>
              <a:rPr lang="en-GB" dirty="0" err="1" smtClean="0"/>
              <a:t>puberteit</a:t>
            </a:r>
            <a:r>
              <a:rPr lang="en-GB" dirty="0" smtClean="0"/>
              <a:t> en </a:t>
            </a:r>
            <a:r>
              <a:rPr lang="en-GB" dirty="0" err="1" smtClean="0"/>
              <a:t>menopauze</a:t>
            </a:r>
            <a:r>
              <a:rPr lang="en-GB" dirty="0" smtClean="0"/>
              <a:t> </a:t>
            </a:r>
            <a:r>
              <a:rPr lang="en-GB" dirty="0" err="1" smtClean="0"/>
              <a:t>ontwikkelt</a:t>
            </a:r>
            <a:r>
              <a:rPr lang="en-GB" dirty="0" smtClean="0"/>
              <a:t> </a:t>
            </a:r>
            <a:r>
              <a:rPr lang="en-GB" dirty="0" err="1" smtClean="0"/>
              <a:t>zich</a:t>
            </a:r>
            <a:r>
              <a:rPr lang="en-GB" dirty="0" smtClean="0"/>
              <a:t> </a:t>
            </a:r>
            <a:r>
              <a:rPr lang="en-GB" u="sng" dirty="0" smtClean="0"/>
              <a:t>+</a:t>
            </a:r>
            <a:r>
              <a:rPr lang="en-GB" dirty="0" smtClean="0"/>
              <a:t> </a:t>
            </a:r>
            <a:r>
              <a:rPr lang="en-GB" dirty="0" err="1" smtClean="0"/>
              <a:t>iedere</a:t>
            </a:r>
            <a:r>
              <a:rPr lang="en-GB" dirty="0" smtClean="0"/>
              <a:t> 28 </a:t>
            </a:r>
            <a:r>
              <a:rPr lang="en-GB" dirty="0" err="1" smtClean="0"/>
              <a:t>dagen</a:t>
            </a:r>
            <a:r>
              <a:rPr lang="en-GB" dirty="0" smtClean="0"/>
              <a:t> 1 </a:t>
            </a:r>
            <a:r>
              <a:rPr lang="en-GB" dirty="0" err="1" smtClean="0"/>
              <a:t>eicel</a:t>
            </a:r>
            <a:r>
              <a:rPr lang="en-GB" dirty="0" smtClean="0"/>
              <a:t> + </a:t>
            </a:r>
            <a:r>
              <a:rPr lang="en-GB" dirty="0" err="1" smtClean="0"/>
              <a:t>follikel</a:t>
            </a:r>
            <a:r>
              <a:rPr lang="en-GB" dirty="0" smtClean="0"/>
              <a:t>. Het </a:t>
            </a:r>
            <a:r>
              <a:rPr lang="en-GB" dirty="0" err="1" smtClean="0"/>
              <a:t>follikel</a:t>
            </a:r>
            <a:r>
              <a:rPr lang="en-GB" dirty="0" smtClean="0"/>
              <a:t> </a:t>
            </a:r>
            <a:r>
              <a:rPr lang="en-GB" dirty="0" err="1" smtClean="0"/>
              <a:t>neemt</a:t>
            </a:r>
            <a:r>
              <a:rPr lang="en-GB" dirty="0" smtClean="0"/>
              <a:t> </a:t>
            </a:r>
            <a:r>
              <a:rPr lang="en-GB" dirty="0" err="1" smtClean="0"/>
              <a:t>vocht</a:t>
            </a:r>
            <a:r>
              <a:rPr lang="en-GB" dirty="0" smtClean="0"/>
              <a:t> op tot het </a:t>
            </a:r>
            <a:r>
              <a:rPr lang="en-GB" dirty="0" err="1" smtClean="0"/>
              <a:t>barst</a:t>
            </a:r>
            <a:r>
              <a:rPr lang="en-GB" dirty="0" smtClean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583113" cy="270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12379"/>
          <a:stretch>
            <a:fillRect/>
          </a:stretch>
        </p:blipFill>
        <p:spPr bwMode="auto">
          <a:xfrm>
            <a:off x="1403648" y="4697413"/>
            <a:ext cx="2797175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err="1" smtClean="0"/>
              <a:t>Ovulatie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3898776" cy="4491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Dan </a:t>
            </a:r>
            <a:r>
              <a:rPr lang="en-GB" sz="2800" dirty="0" err="1" smtClean="0"/>
              <a:t>volgt</a:t>
            </a:r>
            <a:r>
              <a:rPr lang="en-GB" sz="2800" dirty="0" smtClean="0"/>
              <a:t> </a:t>
            </a:r>
            <a:r>
              <a:rPr lang="en-GB" sz="2800" dirty="0" err="1" smtClean="0"/>
              <a:t>ovulatie</a:t>
            </a:r>
            <a:r>
              <a:rPr lang="en-GB" sz="2800" dirty="0" smtClean="0"/>
              <a:t>: </a:t>
            </a:r>
            <a:r>
              <a:rPr lang="en-GB" sz="2800" dirty="0" err="1" smtClean="0"/>
              <a:t>Een</a:t>
            </a:r>
            <a:r>
              <a:rPr lang="en-GB" sz="2800" dirty="0" smtClean="0"/>
              <a:t> </a:t>
            </a:r>
            <a:r>
              <a:rPr lang="en-GB" sz="2800" dirty="0" err="1" smtClean="0"/>
              <a:t>rijpe</a:t>
            </a:r>
            <a:r>
              <a:rPr lang="en-GB" sz="2800" dirty="0" smtClean="0"/>
              <a:t> </a:t>
            </a:r>
            <a:r>
              <a:rPr lang="en-GB" sz="2800" dirty="0" err="1" smtClean="0"/>
              <a:t>follikel</a:t>
            </a:r>
            <a:r>
              <a:rPr lang="en-GB" sz="2800" dirty="0" smtClean="0"/>
              <a:t> </a:t>
            </a:r>
            <a:r>
              <a:rPr lang="en-GB" sz="2800" dirty="0" err="1" smtClean="0"/>
              <a:t>barst</a:t>
            </a:r>
            <a:r>
              <a:rPr lang="en-GB" sz="2800" dirty="0" smtClean="0"/>
              <a:t> open, </a:t>
            </a:r>
            <a:r>
              <a:rPr lang="en-GB" sz="2800" dirty="0" err="1" smtClean="0"/>
              <a:t>eicel</a:t>
            </a:r>
            <a:r>
              <a:rPr lang="en-GB" sz="2800" dirty="0" smtClean="0"/>
              <a:t> </a:t>
            </a:r>
            <a:r>
              <a:rPr lang="en-GB" sz="2800" dirty="0" err="1" smtClean="0"/>
              <a:t>verlaat</a:t>
            </a:r>
            <a:r>
              <a:rPr lang="en-GB" sz="2800" dirty="0" smtClean="0"/>
              <a:t> de </a:t>
            </a:r>
            <a:r>
              <a:rPr lang="en-GB" sz="2800" dirty="0" err="1" smtClean="0"/>
              <a:t>eierstok</a:t>
            </a:r>
            <a:r>
              <a:rPr lang="en-GB" sz="2800" dirty="0" smtClean="0"/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De </a:t>
            </a:r>
            <a:r>
              <a:rPr lang="en-GB" sz="2800" dirty="0" err="1" smtClean="0"/>
              <a:t>meiose</a:t>
            </a:r>
            <a:r>
              <a:rPr lang="en-GB" sz="2800" dirty="0" smtClean="0"/>
              <a:t> </a:t>
            </a:r>
            <a:r>
              <a:rPr lang="en-GB" sz="2800" dirty="0" err="1" smtClean="0"/>
              <a:t>gaat</a:t>
            </a:r>
            <a:r>
              <a:rPr lang="en-GB" sz="2800" dirty="0" smtClean="0"/>
              <a:t> in die </a:t>
            </a:r>
            <a:r>
              <a:rPr lang="en-GB" sz="2800" dirty="0" err="1" smtClean="0"/>
              <a:t>eicel</a:t>
            </a:r>
            <a:r>
              <a:rPr lang="en-GB" sz="2800" dirty="0" smtClean="0"/>
              <a:t> </a:t>
            </a:r>
            <a:r>
              <a:rPr lang="en-GB" sz="2800" dirty="0" err="1" smtClean="0"/>
              <a:t>verder</a:t>
            </a:r>
            <a:r>
              <a:rPr lang="en-GB" sz="2800" dirty="0" smtClean="0"/>
              <a:t> tot </a:t>
            </a:r>
            <a:r>
              <a:rPr lang="en-GB" sz="2800" dirty="0" err="1" smtClean="0"/>
              <a:t>halverwege</a:t>
            </a:r>
            <a:r>
              <a:rPr lang="en-GB" sz="2800" dirty="0" smtClean="0"/>
              <a:t> </a:t>
            </a:r>
            <a:r>
              <a:rPr lang="en-GB" sz="2800" dirty="0" err="1" smtClean="0"/>
              <a:t>meiose</a:t>
            </a:r>
            <a:r>
              <a:rPr lang="en-GB" sz="2800" dirty="0" smtClean="0"/>
              <a:t> 2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   </a:t>
            </a:r>
            <a:endParaRPr lang="nl-NL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788024" y="5013176"/>
            <a:ext cx="4037013" cy="1510110"/>
          </a:xfrm>
        </p:spPr>
        <p:txBody>
          <a:bodyPr/>
          <a:lstStyle/>
          <a:p>
            <a:r>
              <a:rPr lang="en-GB" sz="2400" dirty="0" smtClean="0"/>
              <a:t>Pas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bevruchting</a:t>
            </a:r>
            <a:r>
              <a:rPr lang="en-GB" sz="2400" dirty="0" smtClean="0"/>
              <a:t> </a:t>
            </a:r>
            <a:r>
              <a:rPr lang="en-GB" sz="2400" dirty="0" err="1" smtClean="0"/>
              <a:t>wordt</a:t>
            </a:r>
            <a:r>
              <a:rPr lang="en-GB" sz="2400" dirty="0" smtClean="0"/>
              <a:t> de </a:t>
            </a:r>
            <a:r>
              <a:rPr lang="en-GB" sz="2400" dirty="0" err="1" smtClean="0"/>
              <a:t>meiose</a:t>
            </a:r>
            <a:r>
              <a:rPr lang="en-GB" sz="2400" dirty="0" smtClean="0"/>
              <a:t> </a:t>
            </a:r>
            <a:r>
              <a:rPr lang="en-GB" sz="2400" dirty="0" err="1" smtClean="0"/>
              <a:t>helemaal</a:t>
            </a:r>
            <a:r>
              <a:rPr lang="en-GB" sz="2400" dirty="0" smtClean="0"/>
              <a:t> </a:t>
            </a:r>
            <a:r>
              <a:rPr lang="en-GB" sz="2400" dirty="0" err="1" smtClean="0"/>
              <a:t>afgemaakt</a:t>
            </a:r>
            <a:endParaRPr lang="nl-NL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583113" cy="270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Na </a:t>
            </a:r>
            <a:r>
              <a:rPr lang="en-GB" dirty="0" err="1" smtClean="0"/>
              <a:t>ovulatie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 smtClean="0"/>
              <a:t>Eicel</a:t>
            </a:r>
            <a:r>
              <a:rPr lang="en-GB" sz="2400" dirty="0" smtClean="0"/>
              <a:t> </a:t>
            </a:r>
            <a:r>
              <a:rPr lang="en-GB" sz="2400" dirty="0" err="1"/>
              <a:t>wordt</a:t>
            </a:r>
            <a:r>
              <a:rPr lang="en-GB" sz="2400" dirty="0"/>
              <a:t> </a:t>
            </a:r>
            <a:r>
              <a:rPr lang="en-GB" sz="2400" dirty="0" err="1"/>
              <a:t>opgevangen</a:t>
            </a:r>
            <a:r>
              <a:rPr lang="en-GB" sz="2400" dirty="0"/>
              <a:t> in </a:t>
            </a:r>
            <a:r>
              <a:rPr lang="en-GB" sz="2400" dirty="0" err="1"/>
              <a:t>eileider</a:t>
            </a:r>
            <a:r>
              <a:rPr lang="en-GB" sz="2400" dirty="0"/>
              <a:t>.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zijn</a:t>
            </a:r>
            <a:r>
              <a:rPr lang="en-GB" sz="2400" dirty="0"/>
              <a:t> nu twee </a:t>
            </a:r>
            <a:r>
              <a:rPr lang="en-GB" sz="2400" dirty="0" err="1"/>
              <a:t>mogelijkheden</a:t>
            </a:r>
            <a:r>
              <a:rPr lang="en-GB" sz="2400" dirty="0" smtClean="0"/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/>
              <a:t>1</a:t>
            </a:r>
            <a:r>
              <a:rPr lang="en-GB" sz="2400" dirty="0"/>
              <a:t>: </a:t>
            </a:r>
            <a:r>
              <a:rPr lang="en-GB" sz="2400" u="sng" dirty="0" err="1"/>
              <a:t>geen</a:t>
            </a:r>
            <a:r>
              <a:rPr lang="en-GB" sz="2400" dirty="0"/>
              <a:t> </a:t>
            </a:r>
            <a:r>
              <a:rPr lang="en-GB" sz="2400" dirty="0" err="1"/>
              <a:t>bevruchting</a:t>
            </a:r>
            <a:r>
              <a:rPr lang="en-GB" sz="2400" dirty="0"/>
              <a:t> </a:t>
            </a:r>
            <a:r>
              <a:rPr lang="en-GB" sz="2400" dirty="0" err="1"/>
              <a:t>binnen</a:t>
            </a:r>
            <a:r>
              <a:rPr lang="en-GB" sz="2400" dirty="0"/>
              <a:t> 12 </a:t>
            </a:r>
            <a:r>
              <a:rPr lang="en-GB" sz="2400" dirty="0" err="1"/>
              <a:t>uur</a:t>
            </a:r>
            <a:r>
              <a:rPr lang="en-GB" sz="2400" dirty="0"/>
              <a:t> </a:t>
            </a:r>
            <a:r>
              <a:rPr lang="en-GB" sz="2400" dirty="0" smtClean="0">
                <a:sym typeface="Wingdings" pitchFamily="2" charset="2"/>
              </a:rPr>
              <a:t>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   </a:t>
            </a:r>
            <a:r>
              <a:rPr lang="en-GB" sz="2400" dirty="0" err="1"/>
              <a:t>eicel</a:t>
            </a:r>
            <a:r>
              <a:rPr lang="en-GB" sz="2400" dirty="0"/>
              <a:t> </a:t>
            </a:r>
            <a:r>
              <a:rPr lang="en-GB" sz="2400" dirty="0" err="1"/>
              <a:t>wordt</a:t>
            </a:r>
            <a:r>
              <a:rPr lang="en-GB" sz="2400" dirty="0"/>
              <a:t> </a:t>
            </a:r>
            <a:r>
              <a:rPr lang="en-GB" sz="2400" dirty="0" err="1" smtClean="0"/>
              <a:t>afgebroken</a:t>
            </a:r>
            <a:r>
              <a:rPr lang="en-GB" sz="2400" dirty="0"/>
              <a:t> </a:t>
            </a:r>
            <a:r>
              <a:rPr lang="en-GB" sz="2400" dirty="0" smtClean="0"/>
              <a:t>in de </a:t>
            </a:r>
            <a:r>
              <a:rPr lang="en-GB" sz="2400" dirty="0" err="1" smtClean="0"/>
              <a:t>eileider</a:t>
            </a:r>
            <a:endParaRPr lang="en-GB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   </a:t>
            </a:r>
            <a:r>
              <a:rPr lang="en-GB" sz="2400" b="1" dirty="0"/>
              <a:t>2</a:t>
            </a:r>
            <a:r>
              <a:rPr lang="en-GB" sz="2400" dirty="0"/>
              <a:t>: </a:t>
            </a:r>
            <a:r>
              <a:rPr lang="en-GB" sz="2400" u="sng" dirty="0" err="1"/>
              <a:t>wel</a:t>
            </a:r>
            <a:r>
              <a:rPr lang="en-GB" sz="2400" dirty="0"/>
              <a:t> </a:t>
            </a:r>
            <a:r>
              <a:rPr lang="en-GB" sz="2400" dirty="0" err="1"/>
              <a:t>bevruchting</a:t>
            </a:r>
            <a:r>
              <a:rPr lang="en-GB" sz="2400" dirty="0"/>
              <a:t> </a:t>
            </a:r>
            <a:r>
              <a:rPr lang="en-GB" sz="2400" dirty="0" err="1"/>
              <a:t>binnen</a:t>
            </a:r>
            <a:r>
              <a:rPr lang="en-GB" sz="2400" dirty="0"/>
              <a:t> 12 </a:t>
            </a:r>
            <a:r>
              <a:rPr lang="en-GB" sz="2400" dirty="0" err="1"/>
              <a:t>uur</a:t>
            </a:r>
            <a:r>
              <a:rPr lang="en-GB" sz="2400" dirty="0"/>
              <a:t> 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   </a:t>
            </a:r>
            <a:r>
              <a:rPr lang="en-GB" sz="2400" dirty="0" err="1"/>
              <a:t>zwanger</a:t>
            </a:r>
            <a:r>
              <a:rPr lang="en-GB" sz="2400" dirty="0"/>
              <a:t>!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716016" y="4869160"/>
            <a:ext cx="4037013" cy="158211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Na </a:t>
            </a:r>
            <a:r>
              <a:rPr lang="en-GB" sz="2400" dirty="0" err="1" smtClean="0"/>
              <a:t>ovulatie</a:t>
            </a:r>
            <a:r>
              <a:rPr lang="en-GB" sz="2400" dirty="0" smtClean="0"/>
              <a:t> </a:t>
            </a:r>
            <a:r>
              <a:rPr lang="en-GB" sz="2400" dirty="0" err="1" smtClean="0"/>
              <a:t>wordt</a:t>
            </a:r>
            <a:r>
              <a:rPr lang="en-GB" sz="2400" dirty="0" smtClean="0"/>
              <a:t> het </a:t>
            </a:r>
            <a:r>
              <a:rPr lang="en-GB" sz="2400" dirty="0" err="1" smtClean="0"/>
              <a:t>achtergebleven</a:t>
            </a:r>
            <a:r>
              <a:rPr lang="en-GB" sz="2400" dirty="0" smtClean="0"/>
              <a:t> </a:t>
            </a:r>
            <a:r>
              <a:rPr lang="en-GB" sz="2400" dirty="0" err="1" smtClean="0"/>
              <a:t>follikel</a:t>
            </a:r>
            <a:r>
              <a:rPr lang="en-GB" sz="2400" dirty="0" smtClean="0"/>
              <a:t> in de </a:t>
            </a:r>
            <a:r>
              <a:rPr lang="en-GB" sz="2400" dirty="0" err="1" smtClean="0"/>
              <a:t>eierstok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geel</a:t>
            </a:r>
            <a:r>
              <a:rPr lang="en-GB" sz="2400" dirty="0" smtClean="0"/>
              <a:t> </a:t>
            </a:r>
            <a:r>
              <a:rPr lang="en-GB" sz="2400" dirty="0" err="1" smtClean="0"/>
              <a:t>lichaam</a:t>
            </a:r>
            <a:r>
              <a:rPr lang="en-GB" sz="2400" dirty="0" smtClean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73216"/>
            <a:ext cx="1905000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628775"/>
            <a:ext cx="284797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nl-NL" sz="4000" dirty="0" smtClean="0"/>
              <a:t>Route van de zaadcellen en eicellen tot de plaats van bevruchting</a:t>
            </a:r>
            <a:endParaRPr lang="nl-NL" sz="40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zaadcellen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Testis &gt; </a:t>
            </a:r>
          </a:p>
          <a:p>
            <a:r>
              <a:rPr lang="nl-NL" dirty="0" smtClean="0"/>
              <a:t>bijbal &gt; </a:t>
            </a:r>
          </a:p>
          <a:p>
            <a:r>
              <a:rPr lang="nl-NL" dirty="0" smtClean="0"/>
              <a:t>zaadleider: vocht van prostaat en zaadblaasjes wordt toegevoegd &gt;</a:t>
            </a:r>
          </a:p>
          <a:p>
            <a:r>
              <a:rPr lang="nl-NL" dirty="0" smtClean="0"/>
              <a:t> urinebuis (door penis) &gt;</a:t>
            </a:r>
          </a:p>
          <a:p>
            <a:r>
              <a:rPr lang="nl-NL" dirty="0" smtClean="0"/>
              <a:t>Na ejaculatie: vagina &gt; baarmoeder &gt; </a:t>
            </a:r>
            <a:r>
              <a:rPr lang="nl-NL" dirty="0" smtClean="0">
                <a:solidFill>
                  <a:srgbClr val="FFFF00"/>
                </a:solidFill>
              </a:rPr>
              <a:t>eileider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eicel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Eierstok &gt; </a:t>
            </a:r>
          </a:p>
          <a:p>
            <a:r>
              <a:rPr lang="nl-NL" dirty="0" smtClean="0"/>
              <a:t>Na ovulatie: trechter &gt;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eileider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10voorbiologie.nl/afbfczw/coitus_en_eirijpijn_en_bevruch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62349"/>
            <a:ext cx="4286250" cy="3295651"/>
          </a:xfrm>
          <a:prstGeom prst="rect">
            <a:avLst/>
          </a:prstGeom>
          <a:noFill/>
        </p:spPr>
      </p:pic>
      <p:cxnSp>
        <p:nvCxnSpPr>
          <p:cNvPr id="11" name="Rechte verbindingslijn met pijl 10"/>
          <p:cNvCxnSpPr/>
          <p:nvPr/>
        </p:nvCxnSpPr>
        <p:spPr bwMode="auto">
          <a:xfrm flipH="1">
            <a:off x="5436096" y="3573016"/>
            <a:ext cx="144016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3995936" y="5229200"/>
            <a:ext cx="1296144" cy="1166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626968" cy="1143000"/>
          </a:xfrm>
          <a:solidFill>
            <a:srgbClr val="C0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Bevruchting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482952" cy="4495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Bevruchting</a:t>
            </a:r>
            <a:r>
              <a:rPr lang="en-GB" sz="2400" dirty="0"/>
              <a:t> </a:t>
            </a:r>
            <a:r>
              <a:rPr lang="en-GB" sz="2400" dirty="0" err="1"/>
              <a:t>vindt</a:t>
            </a:r>
            <a:r>
              <a:rPr lang="en-GB" sz="2400" dirty="0"/>
              <a:t> </a:t>
            </a:r>
            <a:r>
              <a:rPr lang="en-GB" sz="2400" dirty="0" err="1"/>
              <a:t>plaats</a:t>
            </a:r>
            <a:r>
              <a:rPr lang="en-GB" sz="2400" dirty="0"/>
              <a:t> in de </a:t>
            </a:r>
            <a:r>
              <a:rPr lang="en-GB" sz="2400" dirty="0" err="1"/>
              <a:t>eileider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De kop van de </a:t>
            </a:r>
            <a:r>
              <a:rPr lang="en-GB" sz="2400" dirty="0" err="1"/>
              <a:t>zaadcel</a:t>
            </a:r>
            <a:r>
              <a:rPr lang="en-GB" sz="2400" dirty="0"/>
              <a:t> (met  </a:t>
            </a:r>
            <a:r>
              <a:rPr lang="en-GB" sz="2400" dirty="0" err="1"/>
              <a:t>celkern</a:t>
            </a:r>
            <a:r>
              <a:rPr lang="en-GB" sz="2400" dirty="0"/>
              <a:t>) </a:t>
            </a:r>
            <a:r>
              <a:rPr lang="en-GB" sz="2400" dirty="0" err="1" smtClean="0"/>
              <a:t>dringt</a:t>
            </a:r>
            <a:r>
              <a:rPr lang="en-GB" sz="2400" dirty="0" smtClean="0"/>
              <a:t> </a:t>
            </a:r>
            <a:r>
              <a:rPr lang="en-GB" sz="2400" dirty="0"/>
              <a:t>de </a:t>
            </a:r>
            <a:r>
              <a:rPr lang="en-GB" sz="2400" dirty="0" err="1"/>
              <a:t>eicel</a:t>
            </a:r>
            <a:r>
              <a:rPr lang="en-GB" sz="2400" dirty="0"/>
              <a:t> </a:t>
            </a:r>
            <a:r>
              <a:rPr lang="en-GB" sz="2400" dirty="0" err="1"/>
              <a:t>binnen</a:t>
            </a:r>
            <a:r>
              <a:rPr lang="en-GB" sz="2400" dirty="0"/>
              <a:t>, </a:t>
            </a:r>
            <a:r>
              <a:rPr lang="en-GB" sz="2400" dirty="0" err="1"/>
              <a:t>meteen</a:t>
            </a:r>
            <a:r>
              <a:rPr lang="en-GB" sz="2400" dirty="0"/>
              <a:t> </a:t>
            </a:r>
            <a:r>
              <a:rPr lang="en-GB" sz="2400" dirty="0" err="1"/>
              <a:t>ontstaat</a:t>
            </a:r>
            <a:r>
              <a:rPr lang="en-GB" sz="2400" dirty="0"/>
              <a:t>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 smtClean="0"/>
              <a:t>bevruchtingsmembraan</a:t>
            </a:r>
            <a:r>
              <a:rPr lang="en-GB" sz="2400" dirty="0" smtClean="0"/>
              <a:t> </a:t>
            </a:r>
            <a:r>
              <a:rPr lang="en-GB" sz="2400" dirty="0" err="1"/>
              <a:t>om</a:t>
            </a:r>
            <a:r>
              <a:rPr lang="en-GB" sz="2400" dirty="0"/>
              <a:t> de </a:t>
            </a:r>
            <a:r>
              <a:rPr lang="en-GB" sz="2400" dirty="0" err="1"/>
              <a:t>eicel</a:t>
            </a:r>
            <a:r>
              <a:rPr lang="en-GB" sz="2400" dirty="0"/>
              <a:t>. Nu </a:t>
            </a:r>
            <a:r>
              <a:rPr lang="en-GB" sz="2400" dirty="0" err="1"/>
              <a:t>kunnen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</a:t>
            </a:r>
            <a:r>
              <a:rPr lang="en-GB" sz="2400" dirty="0" err="1"/>
              <a:t>zaadcellen</a:t>
            </a:r>
            <a:r>
              <a:rPr lang="en-GB" sz="2400" dirty="0"/>
              <a:t> </a:t>
            </a:r>
            <a:r>
              <a:rPr lang="en-GB" sz="2400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naar</a:t>
            </a:r>
            <a:r>
              <a:rPr lang="en-GB" sz="2400" dirty="0"/>
              <a:t> </a:t>
            </a:r>
            <a:r>
              <a:rPr lang="en-GB" sz="2400" dirty="0" err="1"/>
              <a:t>binnen</a:t>
            </a:r>
            <a:r>
              <a:rPr lang="en-GB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De </a:t>
            </a:r>
            <a:r>
              <a:rPr lang="en-GB" sz="2400" dirty="0" err="1" smtClean="0"/>
              <a:t>eicel</a:t>
            </a:r>
            <a:r>
              <a:rPr lang="en-GB" sz="2400" dirty="0" smtClean="0"/>
              <a:t> </a:t>
            </a:r>
            <a:r>
              <a:rPr lang="en-GB" sz="2400" dirty="0" err="1" smtClean="0"/>
              <a:t>ondergaat</a:t>
            </a:r>
            <a:r>
              <a:rPr lang="en-GB" sz="2400" dirty="0" smtClean="0"/>
              <a:t> het </a:t>
            </a:r>
            <a:r>
              <a:rPr lang="en-GB" sz="2400" dirty="0" err="1" smtClean="0"/>
              <a:t>laatste</a:t>
            </a:r>
            <a:r>
              <a:rPr lang="en-GB" sz="2400" dirty="0" smtClean="0"/>
              <a:t> </a:t>
            </a:r>
            <a:r>
              <a:rPr lang="en-GB" sz="2400" dirty="0" err="1" smtClean="0"/>
              <a:t>deel</a:t>
            </a:r>
            <a:r>
              <a:rPr lang="en-GB" sz="2400" dirty="0" smtClean="0"/>
              <a:t> van </a:t>
            </a:r>
            <a:r>
              <a:rPr lang="en-GB" sz="2400" dirty="0" err="1" smtClean="0"/>
              <a:t>meiose</a:t>
            </a:r>
            <a:r>
              <a:rPr lang="en-GB" sz="2400" dirty="0" smtClean="0"/>
              <a:t> 2 </a:t>
            </a:r>
            <a:endParaRPr lang="en-GB" sz="2400" dirty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/>
              <a:t>Kernen</a:t>
            </a:r>
            <a:r>
              <a:rPr lang="en-GB" sz="2400" dirty="0"/>
              <a:t> van </a:t>
            </a:r>
            <a:r>
              <a:rPr lang="en-GB" sz="2400" dirty="0" err="1"/>
              <a:t>ei</a:t>
            </a:r>
            <a:r>
              <a:rPr lang="en-GB" sz="2400" dirty="0"/>
              <a:t>- en </a:t>
            </a:r>
            <a:r>
              <a:rPr lang="en-GB" sz="2400" dirty="0" err="1"/>
              <a:t>zaadcel</a:t>
            </a:r>
            <a:r>
              <a:rPr lang="en-GB" sz="2400" dirty="0"/>
              <a:t> </a:t>
            </a:r>
            <a:r>
              <a:rPr lang="en-GB" sz="2400" dirty="0" err="1"/>
              <a:t>versmelten</a:t>
            </a:r>
            <a:r>
              <a:rPr lang="en-GB" sz="2400" dirty="0"/>
              <a:t>.</a:t>
            </a:r>
          </a:p>
        </p:txBody>
      </p:sp>
      <p:pic>
        <p:nvPicPr>
          <p:cNvPr id="1024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4797152"/>
            <a:ext cx="1152525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846596"/>
            <a:ext cx="2232844" cy="2011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418" name="Picture 2" descr="http://www.sciencepicturecompany.com/_img/zoom/Human-Fertilization_spc-id-2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0"/>
            <a:ext cx="3048000" cy="3048001"/>
          </a:xfrm>
          <a:prstGeom prst="rect">
            <a:avLst/>
          </a:prstGeom>
          <a:noFill/>
        </p:spPr>
      </p:pic>
      <p:pic>
        <p:nvPicPr>
          <p:cNvPr id="60420" name="Picture 4" descr="http://gynaecologiesneek.nl/tl_files/Content/verloskunde/bevrucht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140968"/>
            <a:ext cx="2864376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1489</Words>
  <Application>Microsoft Office PowerPoint</Application>
  <PresentationFormat>Diavoorstelling (4:3)</PresentationFormat>
  <Paragraphs>221</Paragraphs>
  <Slides>38</Slides>
  <Notes>33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Standaardontwerp</vt:lpstr>
      <vt:lpstr>Standaardontwerp</vt:lpstr>
      <vt:lpstr>Hst. 33.1 t/m 33.4</vt:lpstr>
      <vt:lpstr>Dia 2</vt:lpstr>
      <vt:lpstr>Spermatogenese = ontwikkeling van zaadcellen</vt:lpstr>
      <vt:lpstr>VOORTPLANTINGSSTELSEL VROUW</vt:lpstr>
      <vt:lpstr>Oögenese = ontwikkeling van eicellen</vt:lpstr>
      <vt:lpstr>Ovulatie</vt:lpstr>
      <vt:lpstr>Na ovulatie</vt:lpstr>
      <vt:lpstr>Route van de zaadcellen en eicellen tot de plaats van bevruchting</vt:lpstr>
      <vt:lpstr>Bevruchting</vt:lpstr>
      <vt:lpstr>Na de bevruchting</vt:lpstr>
      <vt:lpstr>Vruchtbare dagen</vt:lpstr>
      <vt:lpstr>Werken aan:</vt:lpstr>
      <vt:lpstr>Regeling door hormonen</vt:lpstr>
      <vt:lpstr>regeling van voortplanting door hormonen: bij de man</vt:lpstr>
      <vt:lpstr>Invloed van testosteron</vt:lpstr>
      <vt:lpstr>Belangrijke hormonen bij de vrouw</vt:lpstr>
      <vt:lpstr>Invloed van oestrogenen </vt:lpstr>
      <vt:lpstr>Hormonale regeling bij de vrouw menstruatiecyclus: dag 1-12</vt:lpstr>
      <vt:lpstr>Hormonale regeling bij de vrouw menstruatiecyclus: rondom dag 14</vt:lpstr>
      <vt:lpstr>Hormonale regeling bij de vrouw. Menstruatiecyclus: na ovulatie</vt:lpstr>
      <vt:lpstr>Na ovulatie: geen zwangerschap</vt:lpstr>
      <vt:lpstr>Geen zwangerschap: menstruatiecyclus begint opnieuw</vt:lpstr>
      <vt:lpstr>Na ovulatie: wel zwangerschap</vt:lpstr>
      <vt:lpstr>Dia 24</vt:lpstr>
      <vt:lpstr>Zwanger, of niet?</vt:lpstr>
      <vt:lpstr>Waarom heb je sex?</vt:lpstr>
      <vt:lpstr>Verschillen tussen mannen en vrouwen</vt:lpstr>
      <vt:lpstr>Seksueel geweld</vt:lpstr>
      <vt:lpstr>SOA'S</vt:lpstr>
      <vt:lpstr>SOA’s: hoe voorkom je ze?</vt:lpstr>
      <vt:lpstr>Chlamydia</vt:lpstr>
      <vt:lpstr>AIDS</vt:lpstr>
      <vt:lpstr>Besmetting door AIDS</vt:lpstr>
      <vt:lpstr>Gevaarlijke ziekte</vt:lpstr>
      <vt:lpstr>Geboorteregeling </vt:lpstr>
      <vt:lpstr>Onveilige methode 1</vt:lpstr>
      <vt:lpstr>Onveilige methode 2</vt:lpstr>
      <vt:lpstr>De pil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sloot</dc:creator>
  <cp:lastModifiedBy>crs</cp:lastModifiedBy>
  <cp:revision>18</cp:revision>
  <dcterms:modified xsi:type="dcterms:W3CDTF">2013-11-04T11:01:45Z</dcterms:modified>
</cp:coreProperties>
</file>